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77" r:id="rId3"/>
    <p:sldId id="394" r:id="rId4"/>
    <p:sldId id="437" r:id="rId5"/>
    <p:sldId id="435" r:id="rId6"/>
    <p:sldId id="438" r:id="rId7"/>
    <p:sldId id="439" r:id="rId8"/>
    <p:sldId id="440" r:id="rId9"/>
    <p:sldId id="441" r:id="rId10"/>
    <p:sldId id="442" r:id="rId11"/>
    <p:sldId id="337" r:id="rId12"/>
  </p:sldIdLst>
  <p:sldSz cx="9144000" cy="6858000" type="screen4x3"/>
  <p:notesSz cx="6934200" cy="9232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800000"/>
    <a:srgbClr val="006666"/>
    <a:srgbClr val="993300"/>
    <a:srgbClr val="008080"/>
    <a:srgbClr val="0070C0"/>
    <a:srgbClr val="0090B6"/>
    <a:srgbClr val="8EB4E3"/>
    <a:srgbClr val="C0504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90" autoAdjust="0"/>
    <p:restoredTop sz="93687" autoAdjust="0"/>
  </p:normalViewPr>
  <p:slideViewPr>
    <p:cSldViewPr>
      <p:cViewPr>
        <p:scale>
          <a:sx n="75" d="100"/>
          <a:sy n="75" d="100"/>
        </p:scale>
        <p:origin x="-948" y="-606"/>
      </p:cViewPr>
      <p:guideLst>
        <p:guide orient="horz" pos="384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478" y="-84"/>
      </p:cViewPr>
      <p:guideLst>
        <p:guide orient="horz" pos="2908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9B7AC5-360E-43F3-B79C-CD611A26FE1F}" type="doc">
      <dgm:prSet loTypeId="urn:microsoft.com/office/officeart/2005/8/layout/hierarchy3" loCatId="hierarchy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038AC587-A8D4-45CB-A855-682A2D240943}">
      <dgm:prSet/>
      <dgm:spPr/>
      <dgm:t>
        <a:bodyPr/>
        <a:lstStyle/>
        <a:p>
          <a:pPr rtl="0"/>
          <a:r>
            <a:rPr lang="en-US" b="1" dirty="0" smtClean="0"/>
            <a:t>Key TCU Programs:</a:t>
          </a:r>
          <a:endParaRPr lang="en-US" dirty="0"/>
        </a:p>
      </dgm:t>
    </dgm:pt>
    <dgm:pt modelId="{B09231AC-EFEE-4263-8D1C-7C8A8495961A}" type="parTrans" cxnId="{B0421BA3-3C3C-40FD-91FB-E5C6BDBC53D0}">
      <dgm:prSet/>
      <dgm:spPr/>
      <dgm:t>
        <a:bodyPr/>
        <a:lstStyle/>
        <a:p>
          <a:endParaRPr lang="en-US"/>
        </a:p>
      </dgm:t>
    </dgm:pt>
    <dgm:pt modelId="{03E693F5-4156-4318-8264-FD29AC0A6C03}" type="sibTrans" cxnId="{B0421BA3-3C3C-40FD-91FB-E5C6BDBC53D0}">
      <dgm:prSet/>
      <dgm:spPr/>
      <dgm:t>
        <a:bodyPr/>
        <a:lstStyle/>
        <a:p>
          <a:endParaRPr lang="en-US"/>
        </a:p>
      </dgm:t>
    </dgm:pt>
    <dgm:pt modelId="{3BF0B006-8E03-42A8-A698-BE8F9BF1FAE7}">
      <dgm:prSet/>
      <dgm:spPr/>
      <dgm:t>
        <a:bodyPr/>
        <a:lstStyle/>
        <a:p>
          <a:pPr rtl="0"/>
          <a:r>
            <a:rPr lang="en-US" b="1" dirty="0" smtClean="0"/>
            <a:t>RESTORED </a:t>
          </a:r>
          <a:r>
            <a:rPr lang="en-US" b="1" dirty="0" smtClean="0"/>
            <a:t>Sec. </a:t>
          </a:r>
          <a:r>
            <a:rPr lang="en-US" b="1" dirty="0" smtClean="0"/>
            <a:t>117 </a:t>
          </a:r>
          <a:r>
            <a:rPr lang="en-US" b="1" dirty="0" smtClean="0"/>
            <a:t>Perkins </a:t>
          </a:r>
        </a:p>
        <a:p>
          <a:pPr rtl="0"/>
          <a:r>
            <a:rPr lang="en-US" b="1" dirty="0" smtClean="0"/>
            <a:t>(Tribal Career and Technical</a:t>
          </a:r>
          <a:endParaRPr lang="en-US" dirty="0"/>
        </a:p>
      </dgm:t>
    </dgm:pt>
    <dgm:pt modelId="{EB0A5C08-81E2-45A3-B607-664396B0A333}" type="parTrans" cxnId="{0FC5EC64-00A8-4694-AE1B-D9DCA69F8137}">
      <dgm:prSet/>
      <dgm:spPr/>
      <dgm:t>
        <a:bodyPr/>
        <a:lstStyle/>
        <a:p>
          <a:endParaRPr lang="en-US" dirty="0"/>
        </a:p>
      </dgm:t>
    </dgm:pt>
    <dgm:pt modelId="{0FD5C2C3-1A43-46A5-A548-AC2F7260B6E5}" type="sibTrans" cxnId="{0FC5EC64-00A8-4694-AE1B-D9DCA69F8137}">
      <dgm:prSet/>
      <dgm:spPr/>
      <dgm:t>
        <a:bodyPr/>
        <a:lstStyle/>
        <a:p>
          <a:endParaRPr lang="en-US"/>
        </a:p>
      </dgm:t>
    </dgm:pt>
    <dgm:pt modelId="{ACA7C13E-53E3-469C-B28B-A9E42F66B2F6}">
      <dgm:prSet/>
      <dgm:spPr/>
      <dgm:t>
        <a:bodyPr/>
        <a:lstStyle/>
        <a:p>
          <a:pPr rtl="0"/>
          <a:r>
            <a:rPr lang="en-US" b="1" dirty="0" smtClean="0"/>
            <a:t>PELL MAXIMUM MAINTAINED ($</a:t>
          </a:r>
          <a:r>
            <a:rPr lang="en-US" b="1" dirty="0" smtClean="0"/>
            <a:t>5,550</a:t>
          </a:r>
          <a:r>
            <a:rPr lang="en-US" b="1" dirty="0" smtClean="0"/>
            <a:t>), BUT NO “Year-Round” PELL</a:t>
          </a:r>
          <a:endParaRPr lang="en-US" dirty="0"/>
        </a:p>
      </dgm:t>
    </dgm:pt>
    <dgm:pt modelId="{7D052EA5-E43A-4C5F-9283-7F752896FDEA}" type="parTrans" cxnId="{96727ED1-F8A5-4853-B1CF-E9F35F87638F}">
      <dgm:prSet/>
      <dgm:spPr/>
      <dgm:t>
        <a:bodyPr/>
        <a:lstStyle/>
        <a:p>
          <a:endParaRPr lang="en-US" dirty="0"/>
        </a:p>
      </dgm:t>
    </dgm:pt>
    <dgm:pt modelId="{62BCA0C6-A1BE-423A-AACF-BC58C43DA592}" type="sibTrans" cxnId="{96727ED1-F8A5-4853-B1CF-E9F35F87638F}">
      <dgm:prSet/>
      <dgm:spPr/>
      <dgm:t>
        <a:bodyPr/>
        <a:lstStyle/>
        <a:p>
          <a:endParaRPr lang="en-US"/>
        </a:p>
      </dgm:t>
    </dgm:pt>
    <dgm:pt modelId="{8617F0F6-F576-4E21-BB37-DAAB2C93C95D}">
      <dgm:prSet/>
      <dgm:spPr/>
      <dgm:t>
        <a:bodyPr/>
        <a:lstStyle/>
        <a:p>
          <a:pPr rtl="0"/>
          <a:r>
            <a:rPr lang="en-US" b="1" smtClean="0"/>
            <a:t>ELIMINATES </a:t>
          </a:r>
          <a:r>
            <a:rPr lang="en-US" b="1" smtClean="0"/>
            <a:t>HUD-TCUP </a:t>
          </a:r>
          <a:r>
            <a:rPr lang="en-US" b="1" dirty="0" smtClean="0"/>
            <a:t>and all MSI PROGRAMS</a:t>
          </a:r>
          <a:endParaRPr lang="en-US" dirty="0"/>
        </a:p>
      </dgm:t>
    </dgm:pt>
    <dgm:pt modelId="{BC66F505-F5A1-4153-8554-7C4BE08CD7D2}" type="parTrans" cxnId="{56329CBC-3C74-4911-82B3-C9FE86BDA43B}">
      <dgm:prSet/>
      <dgm:spPr/>
      <dgm:t>
        <a:bodyPr/>
        <a:lstStyle/>
        <a:p>
          <a:endParaRPr lang="en-US" dirty="0"/>
        </a:p>
      </dgm:t>
    </dgm:pt>
    <dgm:pt modelId="{BFB0F359-DE6C-48FD-ABF9-5C6195AE7036}" type="sibTrans" cxnId="{56329CBC-3C74-4911-82B3-C9FE86BDA43B}">
      <dgm:prSet/>
      <dgm:spPr/>
      <dgm:t>
        <a:bodyPr/>
        <a:lstStyle/>
        <a:p>
          <a:endParaRPr lang="en-US"/>
        </a:p>
      </dgm:t>
    </dgm:pt>
    <dgm:pt modelId="{03E4C82C-AE7F-441B-9D12-D0318DE5C29D}">
      <dgm:prSet/>
      <dgm:spPr/>
      <dgm:t>
        <a:bodyPr/>
        <a:lstStyle/>
        <a:p>
          <a:pPr rtl="0"/>
          <a:r>
            <a:rPr lang="en-US" b="1" dirty="0" smtClean="0"/>
            <a:t>MAINTAINS USDA-TCU COMMUNITY FACILITIES PROGRAM</a:t>
          </a:r>
          <a:endParaRPr lang="en-US" dirty="0"/>
        </a:p>
      </dgm:t>
    </dgm:pt>
    <dgm:pt modelId="{A9B31D89-E17C-4BFE-B79A-BF428F94E197}" type="parTrans" cxnId="{1A640ACE-8460-4F01-A67F-8786F8E48625}">
      <dgm:prSet/>
      <dgm:spPr/>
      <dgm:t>
        <a:bodyPr/>
        <a:lstStyle/>
        <a:p>
          <a:endParaRPr lang="en-US" dirty="0"/>
        </a:p>
      </dgm:t>
    </dgm:pt>
    <dgm:pt modelId="{6695052E-28E7-43C0-BAE1-778B048D599D}" type="sibTrans" cxnId="{1A640ACE-8460-4F01-A67F-8786F8E48625}">
      <dgm:prSet/>
      <dgm:spPr/>
      <dgm:t>
        <a:bodyPr/>
        <a:lstStyle/>
        <a:p>
          <a:endParaRPr lang="en-US"/>
        </a:p>
      </dgm:t>
    </dgm:pt>
    <dgm:pt modelId="{9492CC44-8A31-41EE-8A81-621F8F13C036}">
      <dgm:prSet/>
      <dgm:spPr/>
      <dgm:t>
        <a:bodyPr/>
        <a:lstStyle/>
        <a:p>
          <a:pPr rtl="0"/>
          <a:r>
            <a:rPr lang="en-US" b="1" dirty="0" smtClean="0"/>
            <a:t>TCU Title III = Level</a:t>
          </a:r>
          <a:endParaRPr lang="en-US" b="1" dirty="0"/>
        </a:p>
      </dgm:t>
    </dgm:pt>
    <dgm:pt modelId="{5D908FC0-079B-4180-A244-FD50DA641DE1}" type="parTrans" cxnId="{E3EB2812-C79B-415E-8E31-A46C7009BD29}">
      <dgm:prSet/>
      <dgm:spPr/>
      <dgm:t>
        <a:bodyPr/>
        <a:lstStyle/>
        <a:p>
          <a:endParaRPr lang="en-US" dirty="0"/>
        </a:p>
      </dgm:t>
    </dgm:pt>
    <dgm:pt modelId="{2679088B-D43B-4B85-BE7E-760F6DA5B0F1}" type="sibTrans" cxnId="{E3EB2812-C79B-415E-8E31-A46C7009BD29}">
      <dgm:prSet/>
      <dgm:spPr/>
      <dgm:t>
        <a:bodyPr/>
        <a:lstStyle/>
        <a:p>
          <a:endParaRPr lang="en-US"/>
        </a:p>
      </dgm:t>
    </dgm:pt>
    <dgm:pt modelId="{319BC3C3-6A0E-4ED9-82AF-3DF95A61B37C}">
      <dgm:prSet/>
      <dgm:spPr/>
      <dgm:t>
        <a:bodyPr/>
        <a:lstStyle/>
        <a:p>
          <a:pPr rtl="0"/>
          <a:r>
            <a:rPr lang="en-US" b="1" dirty="0" smtClean="0"/>
            <a:t>1994 Land-grant Programs Level w/2010</a:t>
          </a:r>
          <a:endParaRPr lang="en-US" dirty="0"/>
        </a:p>
      </dgm:t>
    </dgm:pt>
    <dgm:pt modelId="{46E052E4-ED8F-4377-B6CC-5D9EF41ACD7C}" type="parTrans" cxnId="{A9F115AC-F361-4260-B598-F99FCAC9982E}">
      <dgm:prSet/>
      <dgm:spPr/>
      <dgm:t>
        <a:bodyPr/>
        <a:lstStyle/>
        <a:p>
          <a:endParaRPr lang="en-US" dirty="0"/>
        </a:p>
      </dgm:t>
    </dgm:pt>
    <dgm:pt modelId="{D1BA29BC-D33D-4FC8-AC04-DDF451AF0BBA}" type="sibTrans" cxnId="{A9F115AC-F361-4260-B598-F99FCAC9982E}">
      <dgm:prSet/>
      <dgm:spPr/>
      <dgm:t>
        <a:bodyPr/>
        <a:lstStyle/>
        <a:p>
          <a:endParaRPr lang="en-US"/>
        </a:p>
      </dgm:t>
    </dgm:pt>
    <dgm:pt modelId="{92468948-7A92-4158-9859-99B097572301}" type="pres">
      <dgm:prSet presAssocID="{F49B7AC5-360E-43F3-B79C-CD611A26FE1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F1D53AB-208C-4ECE-80AC-E2D0D30CC877}" type="pres">
      <dgm:prSet presAssocID="{038AC587-A8D4-45CB-A855-682A2D240943}" presName="root" presStyleCnt="0"/>
      <dgm:spPr/>
    </dgm:pt>
    <dgm:pt modelId="{68150D25-BF12-4906-BF85-6FBCCE1CB746}" type="pres">
      <dgm:prSet presAssocID="{038AC587-A8D4-45CB-A855-682A2D240943}" presName="rootComposite" presStyleCnt="0"/>
      <dgm:spPr/>
    </dgm:pt>
    <dgm:pt modelId="{44ED3D9A-D25C-4ABA-9B4D-72ECBC1015AB}" type="pres">
      <dgm:prSet presAssocID="{038AC587-A8D4-45CB-A855-682A2D240943}" presName="rootText" presStyleLbl="node1" presStyleIdx="0" presStyleCnt="1" custScaleX="402489" custLinFactNeighborX="16697" custLinFactNeighborY="-262"/>
      <dgm:spPr/>
      <dgm:t>
        <a:bodyPr/>
        <a:lstStyle/>
        <a:p>
          <a:endParaRPr lang="en-US"/>
        </a:p>
      </dgm:t>
    </dgm:pt>
    <dgm:pt modelId="{85174FB8-F804-46B6-971F-01769F9864A1}" type="pres">
      <dgm:prSet presAssocID="{038AC587-A8D4-45CB-A855-682A2D240943}" presName="rootConnector" presStyleLbl="node1" presStyleIdx="0" presStyleCnt="1"/>
      <dgm:spPr/>
      <dgm:t>
        <a:bodyPr/>
        <a:lstStyle/>
        <a:p>
          <a:endParaRPr lang="en-US"/>
        </a:p>
      </dgm:t>
    </dgm:pt>
    <dgm:pt modelId="{AECF4545-7006-4C29-B51D-E4487E5D3426}" type="pres">
      <dgm:prSet presAssocID="{038AC587-A8D4-45CB-A855-682A2D240943}" presName="childShape" presStyleCnt="0"/>
      <dgm:spPr/>
    </dgm:pt>
    <dgm:pt modelId="{8AA976E1-FF2E-4B11-B563-FA399619F090}" type="pres">
      <dgm:prSet presAssocID="{EB0A5C08-81E2-45A3-B607-664396B0A333}" presName="Name13" presStyleLbl="parChTrans1D2" presStyleIdx="0" presStyleCnt="6"/>
      <dgm:spPr/>
      <dgm:t>
        <a:bodyPr/>
        <a:lstStyle/>
        <a:p>
          <a:endParaRPr lang="en-US"/>
        </a:p>
      </dgm:t>
    </dgm:pt>
    <dgm:pt modelId="{DAD0B109-5FBC-4751-B69D-CB689E1E7560}" type="pres">
      <dgm:prSet presAssocID="{3BF0B006-8E03-42A8-A698-BE8F9BF1FAE7}" presName="childText" presStyleLbl="bgAcc1" presStyleIdx="0" presStyleCnt="6" custScaleX="3753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340B4B-C600-4FE7-BB04-29CB8BC1572D}" type="pres">
      <dgm:prSet presAssocID="{7D052EA5-E43A-4C5F-9283-7F752896FDEA}" presName="Name13" presStyleLbl="parChTrans1D2" presStyleIdx="1" presStyleCnt="6"/>
      <dgm:spPr/>
      <dgm:t>
        <a:bodyPr/>
        <a:lstStyle/>
        <a:p>
          <a:endParaRPr lang="en-US"/>
        </a:p>
      </dgm:t>
    </dgm:pt>
    <dgm:pt modelId="{A0262096-C52C-4567-9FFA-5ABA6D674952}" type="pres">
      <dgm:prSet presAssocID="{ACA7C13E-53E3-469C-B28B-A9E42F66B2F6}" presName="childText" presStyleLbl="bgAcc1" presStyleIdx="1" presStyleCnt="6" custScaleX="3813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6E11FB-0583-4243-9BC8-51E1709DEFD2}" type="pres">
      <dgm:prSet presAssocID="{BC66F505-F5A1-4153-8554-7C4BE08CD7D2}" presName="Name13" presStyleLbl="parChTrans1D2" presStyleIdx="2" presStyleCnt="6"/>
      <dgm:spPr/>
      <dgm:t>
        <a:bodyPr/>
        <a:lstStyle/>
        <a:p>
          <a:endParaRPr lang="en-US"/>
        </a:p>
      </dgm:t>
    </dgm:pt>
    <dgm:pt modelId="{BD7B6AD3-3866-4F3E-87B3-F3278B7AB4E3}" type="pres">
      <dgm:prSet presAssocID="{8617F0F6-F576-4E21-BB37-DAAB2C93C95D}" presName="childText" presStyleLbl="bgAcc1" presStyleIdx="2" presStyleCnt="6" custScaleX="3824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14D93F-0E96-43C0-9D5A-D4E65AC00F7F}" type="pres">
      <dgm:prSet presAssocID="{A9B31D89-E17C-4BFE-B79A-BF428F94E197}" presName="Name13" presStyleLbl="parChTrans1D2" presStyleIdx="3" presStyleCnt="6"/>
      <dgm:spPr/>
      <dgm:t>
        <a:bodyPr/>
        <a:lstStyle/>
        <a:p>
          <a:endParaRPr lang="en-US"/>
        </a:p>
      </dgm:t>
    </dgm:pt>
    <dgm:pt modelId="{ECA22A78-793C-47A0-9582-9FEF133AB724}" type="pres">
      <dgm:prSet presAssocID="{03E4C82C-AE7F-441B-9D12-D0318DE5C29D}" presName="childText" presStyleLbl="bgAcc1" presStyleIdx="3" presStyleCnt="6" custScaleX="370518" custLinFactNeighborX="487" custLinFactNeighborY="-27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E8D57F-7A6E-4E6E-98D8-49FEF7F576FE}" type="pres">
      <dgm:prSet presAssocID="{5D908FC0-079B-4180-A244-FD50DA641DE1}" presName="Name13" presStyleLbl="parChTrans1D2" presStyleIdx="4" presStyleCnt="6"/>
      <dgm:spPr/>
      <dgm:t>
        <a:bodyPr/>
        <a:lstStyle/>
        <a:p>
          <a:endParaRPr lang="en-US"/>
        </a:p>
      </dgm:t>
    </dgm:pt>
    <dgm:pt modelId="{D9F10DF1-3E5D-4397-9F62-8EB508A7698D}" type="pres">
      <dgm:prSet presAssocID="{9492CC44-8A31-41EE-8A81-621F8F13C036}" presName="childText" presStyleLbl="bgAcc1" presStyleIdx="4" presStyleCnt="6" custScaleX="378528" custLinFactNeighborX="487" custLinFactNeighborY="5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F187E2-F3DC-49BD-B313-00FC184427B4}" type="pres">
      <dgm:prSet presAssocID="{46E052E4-ED8F-4377-B6CC-5D9EF41ACD7C}" presName="Name13" presStyleLbl="parChTrans1D2" presStyleIdx="5" presStyleCnt="6"/>
      <dgm:spPr/>
      <dgm:t>
        <a:bodyPr/>
        <a:lstStyle/>
        <a:p>
          <a:endParaRPr lang="en-US"/>
        </a:p>
      </dgm:t>
    </dgm:pt>
    <dgm:pt modelId="{2234F862-1B9A-4CEB-AE4F-9C59D99F7B4B}" type="pres">
      <dgm:prSet presAssocID="{319BC3C3-6A0E-4ED9-82AF-3DF95A61B37C}" presName="childText" presStyleLbl="bgAcc1" presStyleIdx="5" presStyleCnt="6" custScaleX="3742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F115AC-F361-4260-B598-F99FCAC9982E}" srcId="{038AC587-A8D4-45CB-A855-682A2D240943}" destId="{319BC3C3-6A0E-4ED9-82AF-3DF95A61B37C}" srcOrd="5" destOrd="0" parTransId="{46E052E4-ED8F-4377-B6CC-5D9EF41ACD7C}" sibTransId="{D1BA29BC-D33D-4FC8-AC04-DDF451AF0BBA}"/>
    <dgm:cxn modelId="{56329CBC-3C74-4911-82B3-C9FE86BDA43B}" srcId="{038AC587-A8D4-45CB-A855-682A2D240943}" destId="{8617F0F6-F576-4E21-BB37-DAAB2C93C95D}" srcOrd="2" destOrd="0" parTransId="{BC66F505-F5A1-4153-8554-7C4BE08CD7D2}" sibTransId="{BFB0F359-DE6C-48FD-ABF9-5C6195AE7036}"/>
    <dgm:cxn modelId="{B0421BA3-3C3C-40FD-91FB-E5C6BDBC53D0}" srcId="{F49B7AC5-360E-43F3-B79C-CD611A26FE1F}" destId="{038AC587-A8D4-45CB-A855-682A2D240943}" srcOrd="0" destOrd="0" parTransId="{B09231AC-EFEE-4263-8D1C-7C8A8495961A}" sibTransId="{03E693F5-4156-4318-8264-FD29AC0A6C03}"/>
    <dgm:cxn modelId="{EAA5717A-66BA-4594-8ED4-067FBB1CE0F1}" type="presOf" srcId="{46E052E4-ED8F-4377-B6CC-5D9EF41ACD7C}" destId="{68F187E2-F3DC-49BD-B313-00FC184427B4}" srcOrd="0" destOrd="0" presId="urn:microsoft.com/office/officeart/2005/8/layout/hierarchy3"/>
    <dgm:cxn modelId="{0FC5EC64-00A8-4694-AE1B-D9DCA69F8137}" srcId="{038AC587-A8D4-45CB-A855-682A2D240943}" destId="{3BF0B006-8E03-42A8-A698-BE8F9BF1FAE7}" srcOrd="0" destOrd="0" parTransId="{EB0A5C08-81E2-45A3-B607-664396B0A333}" sibTransId="{0FD5C2C3-1A43-46A5-A548-AC2F7260B6E5}"/>
    <dgm:cxn modelId="{96727ED1-F8A5-4853-B1CF-E9F35F87638F}" srcId="{038AC587-A8D4-45CB-A855-682A2D240943}" destId="{ACA7C13E-53E3-469C-B28B-A9E42F66B2F6}" srcOrd="1" destOrd="0" parTransId="{7D052EA5-E43A-4C5F-9283-7F752896FDEA}" sibTransId="{62BCA0C6-A1BE-423A-AACF-BC58C43DA592}"/>
    <dgm:cxn modelId="{0E687B60-1D6C-459B-A382-3198DCFF265E}" type="presOf" srcId="{8617F0F6-F576-4E21-BB37-DAAB2C93C95D}" destId="{BD7B6AD3-3866-4F3E-87B3-F3278B7AB4E3}" srcOrd="0" destOrd="0" presId="urn:microsoft.com/office/officeart/2005/8/layout/hierarchy3"/>
    <dgm:cxn modelId="{867BA527-F129-42C7-BA6B-A171ADA17ED3}" type="presOf" srcId="{7D052EA5-E43A-4C5F-9283-7F752896FDEA}" destId="{69340B4B-C600-4FE7-BB04-29CB8BC1572D}" srcOrd="0" destOrd="0" presId="urn:microsoft.com/office/officeart/2005/8/layout/hierarchy3"/>
    <dgm:cxn modelId="{215A395B-433B-4037-A1D1-D7BB8B0C25AF}" type="presOf" srcId="{03E4C82C-AE7F-441B-9D12-D0318DE5C29D}" destId="{ECA22A78-793C-47A0-9582-9FEF133AB724}" srcOrd="0" destOrd="0" presId="urn:microsoft.com/office/officeart/2005/8/layout/hierarchy3"/>
    <dgm:cxn modelId="{1A640ACE-8460-4F01-A67F-8786F8E48625}" srcId="{038AC587-A8D4-45CB-A855-682A2D240943}" destId="{03E4C82C-AE7F-441B-9D12-D0318DE5C29D}" srcOrd="3" destOrd="0" parTransId="{A9B31D89-E17C-4BFE-B79A-BF428F94E197}" sibTransId="{6695052E-28E7-43C0-BAE1-778B048D599D}"/>
    <dgm:cxn modelId="{67458CC8-D8B8-4314-965E-5C66D609D39B}" type="presOf" srcId="{3BF0B006-8E03-42A8-A698-BE8F9BF1FAE7}" destId="{DAD0B109-5FBC-4751-B69D-CB689E1E7560}" srcOrd="0" destOrd="0" presId="urn:microsoft.com/office/officeart/2005/8/layout/hierarchy3"/>
    <dgm:cxn modelId="{26500AAA-1599-47A6-AC6A-45F326AB129C}" type="presOf" srcId="{F49B7AC5-360E-43F3-B79C-CD611A26FE1F}" destId="{92468948-7A92-4158-9859-99B097572301}" srcOrd="0" destOrd="0" presId="urn:microsoft.com/office/officeart/2005/8/layout/hierarchy3"/>
    <dgm:cxn modelId="{A8B386EA-1139-4574-B26E-5D7DDF526746}" type="presOf" srcId="{038AC587-A8D4-45CB-A855-682A2D240943}" destId="{85174FB8-F804-46B6-971F-01769F9864A1}" srcOrd="1" destOrd="0" presId="urn:microsoft.com/office/officeart/2005/8/layout/hierarchy3"/>
    <dgm:cxn modelId="{144C81CA-4DCB-426E-82F8-53D159A2D599}" type="presOf" srcId="{038AC587-A8D4-45CB-A855-682A2D240943}" destId="{44ED3D9A-D25C-4ABA-9B4D-72ECBC1015AB}" srcOrd="0" destOrd="0" presId="urn:microsoft.com/office/officeart/2005/8/layout/hierarchy3"/>
    <dgm:cxn modelId="{873C7791-3B00-4EB9-8911-3ED8051803BB}" type="presOf" srcId="{ACA7C13E-53E3-469C-B28B-A9E42F66B2F6}" destId="{A0262096-C52C-4567-9FFA-5ABA6D674952}" srcOrd="0" destOrd="0" presId="urn:microsoft.com/office/officeart/2005/8/layout/hierarchy3"/>
    <dgm:cxn modelId="{B7945FF7-9267-4798-90E3-6F8EB8757901}" type="presOf" srcId="{EB0A5C08-81E2-45A3-B607-664396B0A333}" destId="{8AA976E1-FF2E-4B11-B563-FA399619F090}" srcOrd="0" destOrd="0" presId="urn:microsoft.com/office/officeart/2005/8/layout/hierarchy3"/>
    <dgm:cxn modelId="{4A947BF0-E1B7-4DFF-AF87-CB48AF3D980A}" type="presOf" srcId="{A9B31D89-E17C-4BFE-B79A-BF428F94E197}" destId="{B314D93F-0E96-43C0-9D5A-D4E65AC00F7F}" srcOrd="0" destOrd="0" presId="urn:microsoft.com/office/officeart/2005/8/layout/hierarchy3"/>
    <dgm:cxn modelId="{D4C24900-6FC8-4826-8618-3507266507F4}" type="presOf" srcId="{5D908FC0-079B-4180-A244-FD50DA641DE1}" destId="{0DE8D57F-7A6E-4E6E-98D8-49FEF7F576FE}" srcOrd="0" destOrd="0" presId="urn:microsoft.com/office/officeart/2005/8/layout/hierarchy3"/>
    <dgm:cxn modelId="{F74EE4E2-8ED1-404F-B90A-524F7A64448F}" type="presOf" srcId="{319BC3C3-6A0E-4ED9-82AF-3DF95A61B37C}" destId="{2234F862-1B9A-4CEB-AE4F-9C59D99F7B4B}" srcOrd="0" destOrd="0" presId="urn:microsoft.com/office/officeart/2005/8/layout/hierarchy3"/>
    <dgm:cxn modelId="{874B763A-73E3-4EF3-998A-33133D0FBA90}" type="presOf" srcId="{9492CC44-8A31-41EE-8A81-621F8F13C036}" destId="{D9F10DF1-3E5D-4397-9F62-8EB508A7698D}" srcOrd="0" destOrd="0" presId="urn:microsoft.com/office/officeart/2005/8/layout/hierarchy3"/>
    <dgm:cxn modelId="{9FF77242-E9A0-4D5C-9B17-E1B191756433}" type="presOf" srcId="{BC66F505-F5A1-4153-8554-7C4BE08CD7D2}" destId="{786E11FB-0583-4243-9BC8-51E1709DEFD2}" srcOrd="0" destOrd="0" presId="urn:microsoft.com/office/officeart/2005/8/layout/hierarchy3"/>
    <dgm:cxn modelId="{E3EB2812-C79B-415E-8E31-A46C7009BD29}" srcId="{038AC587-A8D4-45CB-A855-682A2D240943}" destId="{9492CC44-8A31-41EE-8A81-621F8F13C036}" srcOrd="4" destOrd="0" parTransId="{5D908FC0-079B-4180-A244-FD50DA641DE1}" sibTransId="{2679088B-D43B-4B85-BE7E-760F6DA5B0F1}"/>
    <dgm:cxn modelId="{A5CEB22A-9E03-488D-B997-25F98B1EC65C}" type="presParOf" srcId="{92468948-7A92-4158-9859-99B097572301}" destId="{DF1D53AB-208C-4ECE-80AC-E2D0D30CC877}" srcOrd="0" destOrd="0" presId="urn:microsoft.com/office/officeart/2005/8/layout/hierarchy3"/>
    <dgm:cxn modelId="{356CDA7C-1F6C-4B93-86AB-442EEC38D1C7}" type="presParOf" srcId="{DF1D53AB-208C-4ECE-80AC-E2D0D30CC877}" destId="{68150D25-BF12-4906-BF85-6FBCCE1CB746}" srcOrd="0" destOrd="0" presId="urn:microsoft.com/office/officeart/2005/8/layout/hierarchy3"/>
    <dgm:cxn modelId="{CA6CC47E-2062-4161-93A4-5C19F6C6C484}" type="presParOf" srcId="{68150D25-BF12-4906-BF85-6FBCCE1CB746}" destId="{44ED3D9A-D25C-4ABA-9B4D-72ECBC1015AB}" srcOrd="0" destOrd="0" presId="urn:microsoft.com/office/officeart/2005/8/layout/hierarchy3"/>
    <dgm:cxn modelId="{5B78D2EF-4084-4F63-B5AE-14BA1CDE0A08}" type="presParOf" srcId="{68150D25-BF12-4906-BF85-6FBCCE1CB746}" destId="{85174FB8-F804-46B6-971F-01769F9864A1}" srcOrd="1" destOrd="0" presId="urn:microsoft.com/office/officeart/2005/8/layout/hierarchy3"/>
    <dgm:cxn modelId="{A9C861C9-EF3B-43CF-A337-6E76C58B0DBE}" type="presParOf" srcId="{DF1D53AB-208C-4ECE-80AC-E2D0D30CC877}" destId="{AECF4545-7006-4C29-B51D-E4487E5D3426}" srcOrd="1" destOrd="0" presId="urn:microsoft.com/office/officeart/2005/8/layout/hierarchy3"/>
    <dgm:cxn modelId="{F3859E5A-E3B8-4F5A-BD5B-4D5DF73D55B9}" type="presParOf" srcId="{AECF4545-7006-4C29-B51D-E4487E5D3426}" destId="{8AA976E1-FF2E-4B11-B563-FA399619F090}" srcOrd="0" destOrd="0" presId="urn:microsoft.com/office/officeart/2005/8/layout/hierarchy3"/>
    <dgm:cxn modelId="{ACD15404-1ACE-49C9-B9AE-052A80A8082E}" type="presParOf" srcId="{AECF4545-7006-4C29-B51D-E4487E5D3426}" destId="{DAD0B109-5FBC-4751-B69D-CB689E1E7560}" srcOrd="1" destOrd="0" presId="urn:microsoft.com/office/officeart/2005/8/layout/hierarchy3"/>
    <dgm:cxn modelId="{17834FFA-7B22-4EA8-B41F-0A8C32C76072}" type="presParOf" srcId="{AECF4545-7006-4C29-B51D-E4487E5D3426}" destId="{69340B4B-C600-4FE7-BB04-29CB8BC1572D}" srcOrd="2" destOrd="0" presId="urn:microsoft.com/office/officeart/2005/8/layout/hierarchy3"/>
    <dgm:cxn modelId="{6F2AE77E-72DC-41E0-ACDE-2DC750C03891}" type="presParOf" srcId="{AECF4545-7006-4C29-B51D-E4487E5D3426}" destId="{A0262096-C52C-4567-9FFA-5ABA6D674952}" srcOrd="3" destOrd="0" presId="urn:microsoft.com/office/officeart/2005/8/layout/hierarchy3"/>
    <dgm:cxn modelId="{DF6653B0-378F-4D0B-BE60-1F45D910BF3E}" type="presParOf" srcId="{AECF4545-7006-4C29-B51D-E4487E5D3426}" destId="{786E11FB-0583-4243-9BC8-51E1709DEFD2}" srcOrd="4" destOrd="0" presId="urn:microsoft.com/office/officeart/2005/8/layout/hierarchy3"/>
    <dgm:cxn modelId="{0E0B9C19-C41E-4AC2-9E14-F36D651F3B5E}" type="presParOf" srcId="{AECF4545-7006-4C29-B51D-E4487E5D3426}" destId="{BD7B6AD3-3866-4F3E-87B3-F3278B7AB4E3}" srcOrd="5" destOrd="0" presId="urn:microsoft.com/office/officeart/2005/8/layout/hierarchy3"/>
    <dgm:cxn modelId="{3AAE8A24-8FDB-4A48-BA49-9EDE0E0F3BD6}" type="presParOf" srcId="{AECF4545-7006-4C29-B51D-E4487E5D3426}" destId="{B314D93F-0E96-43C0-9D5A-D4E65AC00F7F}" srcOrd="6" destOrd="0" presId="urn:microsoft.com/office/officeart/2005/8/layout/hierarchy3"/>
    <dgm:cxn modelId="{7D8C9EA7-8452-4655-A37C-3F3863563205}" type="presParOf" srcId="{AECF4545-7006-4C29-B51D-E4487E5D3426}" destId="{ECA22A78-793C-47A0-9582-9FEF133AB724}" srcOrd="7" destOrd="0" presId="urn:microsoft.com/office/officeart/2005/8/layout/hierarchy3"/>
    <dgm:cxn modelId="{0BEE1571-1690-4F70-81F2-B164B0CCA1C8}" type="presParOf" srcId="{AECF4545-7006-4C29-B51D-E4487E5D3426}" destId="{0DE8D57F-7A6E-4E6E-98D8-49FEF7F576FE}" srcOrd="8" destOrd="0" presId="urn:microsoft.com/office/officeart/2005/8/layout/hierarchy3"/>
    <dgm:cxn modelId="{92C65DAA-0D22-4868-BF0E-E1C1C38F4968}" type="presParOf" srcId="{AECF4545-7006-4C29-B51D-E4487E5D3426}" destId="{D9F10DF1-3E5D-4397-9F62-8EB508A7698D}" srcOrd="9" destOrd="0" presId="urn:microsoft.com/office/officeart/2005/8/layout/hierarchy3"/>
    <dgm:cxn modelId="{1652CD7A-034D-407B-B455-14F2D0098750}" type="presParOf" srcId="{AECF4545-7006-4C29-B51D-E4487E5D3426}" destId="{68F187E2-F3DC-49BD-B313-00FC184427B4}" srcOrd="10" destOrd="0" presId="urn:microsoft.com/office/officeart/2005/8/layout/hierarchy3"/>
    <dgm:cxn modelId="{992C6397-FC09-4BF8-A27B-F98641A24625}" type="presParOf" srcId="{AECF4545-7006-4C29-B51D-E4487E5D3426}" destId="{2234F862-1B9A-4CEB-AE4F-9C59D99F7B4B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ED3D9A-D25C-4ABA-9B4D-72ECBC1015AB}">
      <dsp:nvSpPr>
        <dsp:cNvPr id="0" name=""/>
        <dsp:cNvSpPr/>
      </dsp:nvSpPr>
      <dsp:spPr>
        <a:xfrm>
          <a:off x="1047829" y="0"/>
          <a:ext cx="5359403" cy="66578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b="1" kern="1200" dirty="0" smtClean="0"/>
            <a:t>Key TCU Programs:</a:t>
          </a:r>
          <a:endParaRPr lang="en-US" sz="3800" kern="1200" dirty="0"/>
        </a:p>
      </dsp:txBody>
      <dsp:txXfrm>
        <a:off x="1047829" y="0"/>
        <a:ext cx="5359403" cy="665782"/>
      </dsp:txXfrm>
    </dsp:sp>
    <dsp:sp modelId="{8AA976E1-FF2E-4B11-B563-FA399619F090}">
      <dsp:nvSpPr>
        <dsp:cNvPr id="0" name=""/>
        <dsp:cNvSpPr/>
      </dsp:nvSpPr>
      <dsp:spPr>
        <a:xfrm>
          <a:off x="1583770" y="665782"/>
          <a:ext cx="313608" cy="5004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0486"/>
              </a:lnTo>
              <a:lnTo>
                <a:pt x="313608" y="500486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D0B109-5FBC-4751-B69D-CB689E1E7560}">
      <dsp:nvSpPr>
        <dsp:cNvPr id="0" name=""/>
        <dsp:cNvSpPr/>
      </dsp:nvSpPr>
      <dsp:spPr>
        <a:xfrm>
          <a:off x="1897378" y="833378"/>
          <a:ext cx="3998104" cy="665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RESTORED </a:t>
          </a:r>
          <a:r>
            <a:rPr lang="en-US" sz="1700" b="1" kern="1200" dirty="0" smtClean="0"/>
            <a:t>Sec. </a:t>
          </a:r>
          <a:r>
            <a:rPr lang="en-US" sz="1700" b="1" kern="1200" dirty="0" smtClean="0"/>
            <a:t>117 </a:t>
          </a:r>
          <a:r>
            <a:rPr lang="en-US" sz="1700" b="1" kern="1200" dirty="0" smtClean="0"/>
            <a:t>Perkins </a:t>
          </a:r>
        </a:p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(Tribal Career and Technical</a:t>
          </a:r>
          <a:endParaRPr lang="en-US" sz="1700" kern="1200" dirty="0"/>
        </a:p>
      </dsp:txBody>
      <dsp:txXfrm>
        <a:off x="1897378" y="833378"/>
        <a:ext cx="3998104" cy="665782"/>
      </dsp:txXfrm>
    </dsp:sp>
    <dsp:sp modelId="{69340B4B-C600-4FE7-BB04-29CB8BC1572D}">
      <dsp:nvSpPr>
        <dsp:cNvPr id="0" name=""/>
        <dsp:cNvSpPr/>
      </dsp:nvSpPr>
      <dsp:spPr>
        <a:xfrm>
          <a:off x="1583770" y="665782"/>
          <a:ext cx="313608" cy="13327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2715"/>
              </a:lnTo>
              <a:lnTo>
                <a:pt x="313608" y="1332715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262096-C52C-4567-9FFA-5ABA6D674952}">
      <dsp:nvSpPr>
        <dsp:cNvPr id="0" name=""/>
        <dsp:cNvSpPr/>
      </dsp:nvSpPr>
      <dsp:spPr>
        <a:xfrm>
          <a:off x="1897378" y="1665606"/>
          <a:ext cx="4061913" cy="665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PELL MAXIMUM MAINTAINED ($</a:t>
          </a:r>
          <a:r>
            <a:rPr lang="en-US" sz="1700" b="1" kern="1200" dirty="0" smtClean="0"/>
            <a:t>5,550</a:t>
          </a:r>
          <a:r>
            <a:rPr lang="en-US" sz="1700" b="1" kern="1200" dirty="0" smtClean="0"/>
            <a:t>), BUT NO “Year-Round” PELL</a:t>
          </a:r>
          <a:endParaRPr lang="en-US" sz="1700" kern="1200" dirty="0"/>
        </a:p>
      </dsp:txBody>
      <dsp:txXfrm>
        <a:off x="1897378" y="1665606"/>
        <a:ext cx="4061913" cy="665782"/>
      </dsp:txXfrm>
    </dsp:sp>
    <dsp:sp modelId="{786E11FB-0583-4243-9BC8-51E1709DEFD2}">
      <dsp:nvSpPr>
        <dsp:cNvPr id="0" name=""/>
        <dsp:cNvSpPr/>
      </dsp:nvSpPr>
      <dsp:spPr>
        <a:xfrm>
          <a:off x="1583770" y="665782"/>
          <a:ext cx="313608" cy="21649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4943"/>
              </a:lnTo>
              <a:lnTo>
                <a:pt x="313608" y="2164943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7B6AD3-3866-4F3E-87B3-F3278B7AB4E3}">
      <dsp:nvSpPr>
        <dsp:cNvPr id="0" name=""/>
        <dsp:cNvSpPr/>
      </dsp:nvSpPr>
      <dsp:spPr>
        <a:xfrm>
          <a:off x="1897378" y="2497834"/>
          <a:ext cx="4074280" cy="665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smtClean="0"/>
            <a:t>ELIMINATES </a:t>
          </a:r>
          <a:r>
            <a:rPr lang="en-US" sz="1700" b="1" kern="1200" smtClean="0"/>
            <a:t>HUD-TCUP </a:t>
          </a:r>
          <a:r>
            <a:rPr lang="en-US" sz="1700" b="1" kern="1200" dirty="0" smtClean="0"/>
            <a:t>and all MSI PROGRAMS</a:t>
          </a:r>
          <a:endParaRPr lang="en-US" sz="1700" kern="1200" dirty="0"/>
        </a:p>
      </dsp:txBody>
      <dsp:txXfrm>
        <a:off x="1897378" y="2497834"/>
        <a:ext cx="4074280" cy="665782"/>
      </dsp:txXfrm>
    </dsp:sp>
    <dsp:sp modelId="{B314D93F-0E96-43C0-9D5A-D4E65AC00F7F}">
      <dsp:nvSpPr>
        <dsp:cNvPr id="0" name=""/>
        <dsp:cNvSpPr/>
      </dsp:nvSpPr>
      <dsp:spPr>
        <a:xfrm>
          <a:off x="1583770" y="665782"/>
          <a:ext cx="318796" cy="29786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8629"/>
              </a:lnTo>
              <a:lnTo>
                <a:pt x="318796" y="2978629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A22A78-793C-47A0-9582-9FEF133AB724}">
      <dsp:nvSpPr>
        <dsp:cNvPr id="0" name=""/>
        <dsp:cNvSpPr/>
      </dsp:nvSpPr>
      <dsp:spPr>
        <a:xfrm>
          <a:off x="1902566" y="3311520"/>
          <a:ext cx="3946951" cy="665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MAINTAINS USDA-TCU COMMUNITY FACILITIES PROGRAM</a:t>
          </a:r>
          <a:endParaRPr lang="en-US" sz="1700" kern="1200" dirty="0"/>
        </a:p>
      </dsp:txBody>
      <dsp:txXfrm>
        <a:off x="1902566" y="3311520"/>
        <a:ext cx="3946951" cy="665782"/>
      </dsp:txXfrm>
    </dsp:sp>
    <dsp:sp modelId="{0DE8D57F-7A6E-4E6E-98D8-49FEF7F576FE}">
      <dsp:nvSpPr>
        <dsp:cNvPr id="0" name=""/>
        <dsp:cNvSpPr/>
      </dsp:nvSpPr>
      <dsp:spPr>
        <a:xfrm>
          <a:off x="1583770" y="665782"/>
          <a:ext cx="318796" cy="3833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33367"/>
              </a:lnTo>
              <a:lnTo>
                <a:pt x="318796" y="3833367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F10DF1-3E5D-4397-9F62-8EB508A7698D}">
      <dsp:nvSpPr>
        <dsp:cNvPr id="0" name=""/>
        <dsp:cNvSpPr/>
      </dsp:nvSpPr>
      <dsp:spPr>
        <a:xfrm>
          <a:off x="1902566" y="4166259"/>
          <a:ext cx="4032277" cy="665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TCU Title III = Level</a:t>
          </a:r>
          <a:endParaRPr lang="en-US" sz="1700" b="1" kern="1200" dirty="0"/>
        </a:p>
      </dsp:txBody>
      <dsp:txXfrm>
        <a:off x="1902566" y="4166259"/>
        <a:ext cx="4032277" cy="665782"/>
      </dsp:txXfrm>
    </dsp:sp>
    <dsp:sp modelId="{68F187E2-F3DC-49BD-B313-00FC184427B4}">
      <dsp:nvSpPr>
        <dsp:cNvPr id="0" name=""/>
        <dsp:cNvSpPr/>
      </dsp:nvSpPr>
      <dsp:spPr>
        <a:xfrm>
          <a:off x="1583770" y="665782"/>
          <a:ext cx="313608" cy="46616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61628"/>
              </a:lnTo>
              <a:lnTo>
                <a:pt x="313608" y="4661628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34F862-1B9A-4CEB-AE4F-9C59D99F7B4B}">
      <dsp:nvSpPr>
        <dsp:cNvPr id="0" name=""/>
        <dsp:cNvSpPr/>
      </dsp:nvSpPr>
      <dsp:spPr>
        <a:xfrm>
          <a:off x="1897378" y="4994519"/>
          <a:ext cx="3986184" cy="6657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/>
            <a:t>1994 Land-grant Programs Level w/2010</a:t>
          </a:r>
          <a:endParaRPr lang="en-US" sz="1700" kern="1200" dirty="0"/>
        </a:p>
      </dsp:txBody>
      <dsp:txXfrm>
        <a:off x="1897378" y="4994519"/>
        <a:ext cx="3986184" cy="6657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1963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 dirty="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AIHEC-TCU Presentation</a:t>
            </a:r>
          </a:p>
          <a:p>
            <a:pPr>
              <a:defRPr/>
            </a:pPr>
            <a:r>
              <a:rPr lang="en-US" dirty="0" smtClean="0"/>
              <a:t>November 2010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1963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 dirty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AIHEC Proprietary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69350"/>
            <a:ext cx="3005138" cy="461963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 dirty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769350"/>
            <a:ext cx="3005138" cy="461963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9A26B92-D23C-448F-A2FB-1A32821C04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861624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1963"/>
          </a:xfrm>
          <a:prstGeom prst="rect">
            <a:avLst/>
          </a:prstGeom>
        </p:spPr>
        <p:txBody>
          <a:bodyPr vert="horz" lIns="92469" tIns="46233" rIns="92469" bIns="4623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475" y="0"/>
            <a:ext cx="3005138" cy="461963"/>
          </a:xfrm>
          <a:prstGeom prst="rect">
            <a:avLst/>
          </a:prstGeom>
        </p:spPr>
        <p:txBody>
          <a:bodyPr vert="horz" lIns="92469" tIns="46233" rIns="92469" bIns="4623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6922234-F9CD-43E4-898D-40A64E9E2333}" type="datetimeFigureOut">
              <a:rPr lang="en-US"/>
              <a:pPr>
                <a:defRPr/>
              </a:pPr>
              <a:t>4/19/2011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9" tIns="46233" rIns="92469" bIns="46233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738" y="4386263"/>
            <a:ext cx="5546725" cy="4152900"/>
          </a:xfrm>
          <a:prstGeom prst="rect">
            <a:avLst/>
          </a:prstGeom>
        </p:spPr>
        <p:txBody>
          <a:bodyPr vert="horz" lIns="92469" tIns="46233" rIns="92469" bIns="4623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9350"/>
            <a:ext cx="3005138" cy="461963"/>
          </a:xfrm>
          <a:prstGeom prst="rect">
            <a:avLst/>
          </a:prstGeom>
        </p:spPr>
        <p:txBody>
          <a:bodyPr vert="horz" lIns="92469" tIns="46233" rIns="92469" bIns="4623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769350"/>
            <a:ext cx="3005138" cy="461963"/>
          </a:xfrm>
          <a:prstGeom prst="rect">
            <a:avLst/>
          </a:prstGeom>
        </p:spPr>
        <p:txBody>
          <a:bodyPr vert="horz" lIns="92469" tIns="46233" rIns="92469" bIns="4623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339DCD9-0E74-4D32-8332-72817C602F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453761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 algn="ctr">
              <a:spcBef>
                <a:spcPct val="50000"/>
              </a:spcBef>
              <a:buFont typeface="Wingdings" pitchFamily="2" charset="2"/>
              <a:buNone/>
            </a:pPr>
            <a:r>
              <a:rPr lang="en-US" sz="2400" b="1" u="sng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Discussion Points</a:t>
            </a:r>
            <a:endParaRPr lang="en-US" sz="2400" dirty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</a:endParaRPr>
          </a:p>
          <a:p>
            <a:pPr marL="457200" indent="-457200" algn="ctr">
              <a:lnSpc>
                <a:spcPct val="0"/>
              </a:lnSpc>
              <a:spcBef>
                <a:spcPct val="50000"/>
              </a:spcBef>
              <a:buFont typeface="Wingdings" pitchFamily="2" charset="2"/>
              <a:buNone/>
            </a:pPr>
            <a:endParaRPr lang="en-US" sz="800" dirty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Rounded MT Bold" pitchFamily="34" charset="0"/>
            </a:endParaRPr>
          </a:p>
          <a:p>
            <a:pPr marL="457200" indent="-457200" algn="ctr">
              <a:lnSpc>
                <a:spcPct val="0"/>
              </a:lnSpc>
              <a:spcBef>
                <a:spcPct val="50000"/>
              </a:spcBef>
              <a:buFont typeface="Wingdings" pitchFamily="2" charset="2"/>
              <a:buNone/>
            </a:pPr>
            <a:endParaRPr lang="en-US" dirty="0" smtClean="0">
              <a:solidFill>
                <a:srgbClr val="000066"/>
              </a:solidFill>
              <a:latin typeface="Arial Rounded MT Bold" pitchFamily="34" charset="0"/>
            </a:endParaRPr>
          </a:p>
          <a:p>
            <a:pPr marL="457200" indent="-457200"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US" dirty="0" smtClean="0">
                <a:solidFill>
                  <a:srgbClr val="000066"/>
                </a:solidFill>
                <a:latin typeface="Arial Rounded MT Bold" pitchFamily="34" charset="0"/>
              </a:rPr>
              <a:t>Background: </a:t>
            </a:r>
            <a:r>
              <a:rPr lang="en-US" sz="1100" i="1" dirty="0" smtClean="0">
                <a:solidFill>
                  <a:srgbClr val="A50021"/>
                </a:solidFill>
                <a:latin typeface="Arial Rounded MT Bold" pitchFamily="34" charset="0"/>
              </a:rPr>
              <a:t>Tribal College Movement</a:t>
            </a:r>
          </a:p>
          <a:p>
            <a:pPr marL="457200" indent="-457200">
              <a:buFont typeface="Wingdings" pitchFamily="2" charset="2"/>
              <a:buNone/>
            </a:pPr>
            <a:endParaRPr lang="en-US" sz="1100" dirty="0" smtClean="0">
              <a:solidFill>
                <a:srgbClr val="A50021"/>
              </a:solidFill>
              <a:latin typeface="Arial Rounded MT Bold" pitchFamily="34" charset="0"/>
            </a:endParaRPr>
          </a:p>
          <a:p>
            <a:pPr marL="457200" indent="-457200">
              <a:buFont typeface="Wingdings" pitchFamily="2" charset="2"/>
              <a:buAutoNum type="arabicPeriod" startAt="2"/>
            </a:pPr>
            <a:r>
              <a:rPr lang="en-US" dirty="0" smtClean="0">
                <a:solidFill>
                  <a:srgbClr val="000066"/>
                </a:solidFill>
                <a:latin typeface="Arial Rounded MT Bold" pitchFamily="34" charset="0"/>
              </a:rPr>
              <a:t>TCUs Today:  </a:t>
            </a:r>
            <a:r>
              <a:rPr lang="en-US" sz="1100" i="1" dirty="0" smtClean="0">
                <a:solidFill>
                  <a:srgbClr val="A50021"/>
                </a:solidFill>
                <a:latin typeface="Arial Rounded MT Bold" pitchFamily="34" charset="0"/>
              </a:rPr>
              <a:t>Growth &amp; Programs</a:t>
            </a:r>
          </a:p>
          <a:p>
            <a:pPr marL="457200" indent="-457200">
              <a:buFont typeface="Wingdings" pitchFamily="2" charset="2"/>
              <a:buChar char="v"/>
            </a:pPr>
            <a:endParaRPr lang="en-US" dirty="0" smtClean="0">
              <a:solidFill>
                <a:srgbClr val="A50021"/>
              </a:solidFill>
              <a:latin typeface="Arial Rounded MT Bold" pitchFamily="34" charset="0"/>
            </a:endParaRPr>
          </a:p>
          <a:p>
            <a:pPr marL="457200" indent="-457200">
              <a:buFont typeface="Wingdings" pitchFamily="2" charset="2"/>
              <a:buAutoNum type="arabicPeriod" startAt="3"/>
            </a:pPr>
            <a:r>
              <a:rPr lang="en-US" dirty="0" smtClean="0">
                <a:solidFill>
                  <a:srgbClr val="000066"/>
                </a:solidFill>
                <a:latin typeface="Arial Rounded MT Bold" pitchFamily="34" charset="0"/>
              </a:rPr>
              <a:t>Challenges:  </a:t>
            </a:r>
            <a:r>
              <a:rPr lang="en-US" i="1" dirty="0" smtClean="0">
                <a:solidFill>
                  <a:srgbClr val="A50021"/>
                </a:solidFill>
                <a:latin typeface="Arial Rounded MT Bold" pitchFamily="34" charset="0"/>
              </a:rPr>
              <a:t>Accountability</a:t>
            </a:r>
          </a:p>
          <a:p>
            <a:pPr marL="457200" indent="-457200">
              <a:buFont typeface="Wingdings" pitchFamily="2" charset="2"/>
              <a:buNone/>
            </a:pPr>
            <a:endParaRPr lang="en-US" dirty="0" smtClean="0">
              <a:solidFill>
                <a:srgbClr val="A50021"/>
              </a:solidFill>
              <a:latin typeface="Arial Rounded MT Bold" pitchFamily="34" charset="0"/>
            </a:endParaRPr>
          </a:p>
          <a:p>
            <a:pPr marL="457200" indent="-457200">
              <a:buFont typeface="Wingdings" pitchFamily="2" charset="2"/>
              <a:buAutoNum type="arabicPeriod" startAt="4"/>
            </a:pPr>
            <a:r>
              <a:rPr lang="en-US" dirty="0" smtClean="0">
                <a:solidFill>
                  <a:srgbClr val="000066"/>
                </a:solidFill>
                <a:latin typeface="Arial Rounded MT Bold" pitchFamily="34" charset="0"/>
              </a:rPr>
              <a:t>Future:  </a:t>
            </a:r>
            <a:r>
              <a:rPr lang="en-US" i="1" dirty="0" smtClean="0">
                <a:solidFill>
                  <a:srgbClr val="A50021"/>
                </a:solidFill>
                <a:latin typeface="Arial Rounded MT Bold" pitchFamily="34" charset="0"/>
              </a:rPr>
              <a:t>Sustainable TCUs &amp; Communities</a:t>
            </a:r>
            <a:endParaRPr lang="en-US" dirty="0" smtClean="0">
              <a:solidFill>
                <a:srgbClr val="A50021"/>
              </a:solidFill>
              <a:latin typeface="Arial Rounded MT Bold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39DCD9-0E74-4D32-8332-72817C602F0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39DCD9-0E74-4D32-8332-72817C602F0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39DCD9-0E74-4D32-8332-72817C602F0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39DCD9-0E74-4D32-8332-72817C602F0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83C43-1B6D-471D-9AC5-C1A54647FD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9808C-A91F-4317-A6CC-B7FBCF6012D8}" type="datetimeFigureOut">
              <a:rPr lang="en-US"/>
              <a:pPr>
                <a:defRPr/>
              </a:pPr>
              <a:t>4/19/2011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675D8-C8AE-4CDB-BC7B-07568D02C8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20BD2-5B55-4517-8D7A-A025F3E09CA4}" type="datetimeFigureOut">
              <a:rPr lang="en-US"/>
              <a:pPr>
                <a:defRPr/>
              </a:pPr>
              <a:t>4/19/2011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C1F33-7B7F-4F13-9E2C-0C2718DE2D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87865-2452-4AA5-A4A4-A9DE13C875D6}" type="datetimeFigureOut">
              <a:rPr lang="en-US"/>
              <a:pPr>
                <a:defRPr/>
              </a:pPr>
              <a:t>4/19/2011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BBBC4-1D2A-432A-AC2B-A0BA170320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6BCB0-A026-4804-9A16-4FA1D9299776}" type="datetimeFigureOut">
              <a:rPr lang="en-US"/>
              <a:pPr>
                <a:defRPr/>
              </a:pPr>
              <a:t>4/19/2011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5F323-F4E0-406B-A63C-386AD34E4A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2F13B-D51E-49D7-B2FB-48DC324F301B}" type="datetimeFigureOut">
              <a:rPr lang="en-US"/>
              <a:pPr>
                <a:defRPr/>
              </a:pPr>
              <a:t>4/19/2011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41EE4-AB78-4065-8007-2DEAD49DA8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F736-9DE2-4A76-A7DE-79D7E300D29A}" type="datetimeFigureOut">
              <a:rPr lang="en-US"/>
              <a:pPr>
                <a:defRPr/>
              </a:pPr>
              <a:t>4/19/2011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D26B2-C187-4FB7-A116-EB366D7151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5C40C-E26F-4D8A-9417-16CFEEFAD88D}" type="datetimeFigureOut">
              <a:rPr lang="en-US"/>
              <a:pPr>
                <a:defRPr/>
              </a:pPr>
              <a:t>4/19/2011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B8772-0193-4132-B3A4-48DD4FFE0F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4D0CE-2725-43A4-8E7A-669471C33FA2}" type="datetimeFigureOut">
              <a:rPr lang="en-US"/>
              <a:pPr>
                <a:defRPr/>
              </a:pPr>
              <a:t>4/19/2011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B36A9-1073-4936-B898-90B575BD7A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D632B-D3E5-4F81-8B4C-13599D119C06}" type="datetimeFigureOut">
              <a:rPr lang="en-US"/>
              <a:pPr>
                <a:defRPr/>
              </a:pPr>
              <a:t>4/19/2011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A83B0-7F8D-4674-9CC0-4C35A9EE0C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E1B38-A067-4D14-B0C2-A4CDA02606C0}" type="datetimeFigureOut">
              <a:rPr lang="en-US"/>
              <a:pPr>
                <a:defRPr/>
              </a:pPr>
              <a:t>4/19/2011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61549-635D-47A6-93B0-8FDFCC75C4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3BA78-8D0F-4148-ADB8-18EB858399B0}" type="datetimeFigureOut">
              <a:rPr lang="en-US"/>
              <a:pPr>
                <a:defRPr/>
              </a:pPr>
              <a:t>4/19/2011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91B89-A46A-40F7-B949-2F937E126C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84EAEAD-3DEF-4DA1-963E-3EF5A92EF7BA}" type="datetimeFigureOut">
              <a:rPr lang="en-US"/>
              <a:pPr>
                <a:defRPr/>
              </a:pPr>
              <a:t>4/19/2011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D952C1-28FA-4EDC-81CB-E09B68463C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cbilly@aihec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em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828800" cy="6858000"/>
          </a:xfrm>
          <a:prstGeom prst="rect">
            <a:avLst/>
          </a:prstGeom>
          <a:solidFill>
            <a:srgbClr val="9899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1905000" y="0"/>
            <a:ext cx="7239000" cy="6858000"/>
          </a:xfrm>
          <a:prstGeom prst="rect">
            <a:avLst/>
          </a:prstGeom>
          <a:solidFill>
            <a:srgbClr val="009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bg1"/>
              </a:solidFill>
            </a:endParaRPr>
          </a:p>
        </p:txBody>
      </p:sp>
      <p:pic>
        <p:nvPicPr>
          <p:cNvPr id="3076" name="Picture 8" descr="icon_gray.EPS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200" y="1447800"/>
            <a:ext cx="1639888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3078" name="Picture 10" descr="AIHEC_logo_3in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0650" y="79375"/>
            <a:ext cx="1708150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ooter Placeholder 4"/>
          <p:cNvSpPr txBox="1">
            <a:spLocks/>
          </p:cNvSpPr>
          <p:nvPr/>
        </p:nvSpPr>
        <p:spPr>
          <a:xfrm>
            <a:off x="152400" y="2438400"/>
            <a:ext cx="1676400" cy="1982788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pPr algn="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The collective spirit and unifying voice of our nation’s Tribal Colleges and Universities. </a:t>
            </a:r>
          </a:p>
        </p:txBody>
      </p:sp>
      <p:sp>
        <p:nvSpPr>
          <p:cNvPr id="3080" name="Subtitle 2"/>
          <p:cNvSpPr>
            <a:spLocks noGrp="1"/>
          </p:cNvSpPr>
          <p:nvPr>
            <p:ph type="subTitle" idx="1"/>
          </p:nvPr>
        </p:nvSpPr>
        <p:spPr>
          <a:xfrm>
            <a:off x="2133600" y="1752600"/>
            <a:ext cx="6629400" cy="38100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Arial" pitchFamily="34" charset="0"/>
              </a:rPr>
              <a:t>AIHEC:</a:t>
            </a:r>
          </a:p>
          <a:p>
            <a:pPr eaLnBrk="1" hangingPunct="1"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Arial" pitchFamily="34" charset="0"/>
              </a:rPr>
              <a:t>Spring </a:t>
            </a:r>
            <a:r>
              <a:rPr lang="en-US" sz="4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Arial" pitchFamily="34" charset="0"/>
              </a:rPr>
              <a:t>BoD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Arial" pitchFamily="34" charset="0"/>
              </a:rPr>
              <a:t> Meeting</a:t>
            </a:r>
          </a:p>
          <a:p>
            <a:pPr eaLnBrk="1" hangingPunct="1"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Arial" pitchFamily="34" charset="0"/>
              </a:rPr>
              <a:t>2011</a:t>
            </a:r>
          </a:p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April 13, 2011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905000" y="152400"/>
            <a:ext cx="7239000" cy="609600"/>
          </a:xfrm>
          <a:prstGeom prst="rect">
            <a:avLst/>
          </a:prstGeom>
        </p:spPr>
        <p:txBody>
          <a:bodyPr anchor="ctr"/>
          <a:lstStyle>
            <a:lvl1pPr>
              <a:defRPr sz="44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en-US" sz="3000" b="1" dirty="0" smtClean="0">
                <a:solidFill>
                  <a:srgbClr val="0090B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pitchFamily="34" charset="0"/>
              </a:rPr>
              <a:t>American Indian Higher Education Consortium</a:t>
            </a:r>
            <a:endParaRPr lang="en-US" sz="3000" b="1" spc="300" dirty="0">
              <a:solidFill>
                <a:srgbClr val="0090B6"/>
              </a:solidFill>
              <a:latin typeface="Arial Narrow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28800" y="731838"/>
            <a:ext cx="9525" cy="6126162"/>
          </a:xfrm>
          <a:prstGeom prst="rect">
            <a:avLst/>
          </a:prstGeom>
          <a:solidFill>
            <a:srgbClr val="0090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17" name="Rectangle 16"/>
          <p:cNvSpPr/>
          <p:nvPr/>
        </p:nvSpPr>
        <p:spPr>
          <a:xfrm>
            <a:off x="0" y="685800"/>
            <a:ext cx="9144000" cy="4603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6666"/>
                </a:solidFill>
                <a:latin typeface="Arial Narrow" pitchFamily="34" charset="0"/>
                <a:cs typeface="Arial" pitchFamily="34" charset="0"/>
              </a:rPr>
              <a:t>TCU Executive Order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6666"/>
                </a:solidFill>
              </a:rPr>
              <a:t>The Department of Education continues to promote the notion of a cradle to career Indian Education EO, which includes “other institutions of higher education” as supported by other Indian organizations (NIEA, NCAI?) </a:t>
            </a:r>
          </a:p>
          <a:p>
            <a:r>
              <a:rPr lang="en-US" dirty="0" smtClean="0">
                <a:solidFill>
                  <a:srgbClr val="800000"/>
                </a:solidFill>
              </a:rPr>
              <a:t>Toolkit:  includes letters and recommended action for each TCU (president, board members, faculty, and students) to take to advance a separate EO on TCUs. </a:t>
            </a:r>
            <a:endParaRPr lang="en-US" dirty="0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828800" y="685800"/>
            <a:ext cx="7315200" cy="6172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Carrie L. Billy</a:t>
            </a:r>
          </a:p>
          <a:p>
            <a:pPr algn="ctr">
              <a:defRPr/>
            </a:pP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President &amp; CEO</a:t>
            </a:r>
          </a:p>
          <a:p>
            <a:pPr algn="ctr">
              <a:defRPr/>
            </a:pP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AIHEC</a:t>
            </a:r>
          </a:p>
          <a:p>
            <a:pPr algn="ctr">
              <a:defRPr/>
            </a:pP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121 Oronoco Street</a:t>
            </a:r>
          </a:p>
          <a:p>
            <a:pPr algn="ctr">
              <a:defRPr/>
            </a:pP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Alexandria, VA 22314</a:t>
            </a:r>
          </a:p>
          <a:p>
            <a:pPr algn="ctr">
              <a:defRPr/>
            </a:pP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703.838.0400 x110</a:t>
            </a:r>
          </a:p>
          <a:p>
            <a:pPr algn="ctr">
              <a:defRPr/>
            </a:pP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hlinkClick r:id="rId3"/>
              </a:rPr>
              <a:t>cbilly@aihec.org</a:t>
            </a:r>
            <a:endParaRPr lang="en-US" sz="2800" b="1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algn="ctr">
              <a:defRPr/>
            </a:pP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www.aihec.org</a:t>
            </a:r>
            <a:endParaRPr lang="en-US" sz="2800" b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828800" cy="6858000"/>
          </a:xfrm>
          <a:prstGeom prst="rect">
            <a:avLst/>
          </a:prstGeom>
          <a:solidFill>
            <a:srgbClr val="9899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3557" name="Picture 10" descr="AIHEC_logo_3in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0650" y="79375"/>
            <a:ext cx="1708150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0" y="685800"/>
            <a:ext cx="9144000" cy="4603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3559" name="Picture 8" descr="icon_gray.EPS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3200" y="1447800"/>
            <a:ext cx="1639888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ooter Placeholder 4"/>
          <p:cNvSpPr txBox="1">
            <a:spLocks/>
          </p:cNvSpPr>
          <p:nvPr/>
        </p:nvSpPr>
        <p:spPr>
          <a:xfrm>
            <a:off x="152400" y="2438400"/>
            <a:ext cx="1676400" cy="1982788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pPr algn="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"/>
                <a:cs typeface="Arial" pitchFamily="34" charset="0"/>
              </a:rPr>
              <a:t>The collective spirit and unifying voice of our nation’s Tribal Colleges and Universities.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828800" y="731838"/>
            <a:ext cx="9525" cy="6126162"/>
          </a:xfrm>
          <a:prstGeom prst="rect">
            <a:avLst/>
          </a:prstGeom>
          <a:solidFill>
            <a:srgbClr val="0090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828800" y="152400"/>
            <a:ext cx="7315200" cy="60960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3200" b="1" dirty="0" smtClean="0">
                <a:solidFill>
                  <a:srgbClr val="0090B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pitchFamily="34" charset="0"/>
              </a:rPr>
              <a:t>AIHEC Contact Information</a:t>
            </a:r>
            <a:endParaRPr lang="en-US" sz="3200" b="1" dirty="0">
              <a:solidFill>
                <a:srgbClr val="0090B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828800" cy="6858000"/>
          </a:xfrm>
          <a:prstGeom prst="rect">
            <a:avLst/>
          </a:prstGeom>
          <a:solidFill>
            <a:srgbClr val="9899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4099" name="Picture 8" descr="icon_gray.EPS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200" y="1447800"/>
            <a:ext cx="1639888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: </a:t>
            </a:r>
          </a:p>
        </p:txBody>
      </p:sp>
      <p:pic>
        <p:nvPicPr>
          <p:cNvPr id="4101" name="Picture 10" descr="AIHEC_logo_3in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0650" y="79375"/>
            <a:ext cx="1708150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4"/>
          <p:cNvSpPr txBox="1">
            <a:spLocks/>
          </p:cNvSpPr>
          <p:nvPr/>
        </p:nvSpPr>
        <p:spPr>
          <a:xfrm>
            <a:off x="152400" y="2438400"/>
            <a:ext cx="1676400" cy="1982788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pPr algn="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The collective spirit and unifying voice of our nation’s Tribal Colleges and Universities.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685800"/>
            <a:ext cx="9144000" cy="4603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8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28800" y="731838"/>
            <a:ext cx="9525" cy="6126162"/>
          </a:xfrm>
          <a:prstGeom prst="rect">
            <a:avLst/>
          </a:prstGeom>
          <a:solidFill>
            <a:srgbClr val="0090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828800" y="152400"/>
            <a:ext cx="7315200" cy="609600"/>
          </a:xfrm>
          <a:prstGeom prst="rect">
            <a:avLst/>
          </a:prstGeom>
        </p:spPr>
        <p:txBody>
          <a:bodyPr anchor="ctr"/>
          <a:lstStyle>
            <a:lvl1pPr>
              <a:defRPr sz="44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en-US" sz="3000" b="1" dirty="0" smtClean="0">
                <a:solidFill>
                  <a:srgbClr val="0090B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pitchFamily="34" charset="0"/>
              </a:rPr>
              <a:t>FY 2011 Appropriations</a:t>
            </a:r>
            <a:endParaRPr lang="en-US" sz="3000" b="1" spc="300" dirty="0">
              <a:solidFill>
                <a:srgbClr val="0090B6"/>
              </a:solidFill>
              <a:latin typeface="Arial Narrow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62200" y="1905000"/>
            <a:ext cx="6400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006666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3200" b="1" baseline="30000" dirty="0" smtClean="0">
                <a:solidFill>
                  <a:srgbClr val="006666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3200" b="1" dirty="0" smtClean="0">
                <a:solidFill>
                  <a:srgbClr val="006666"/>
                </a:solidFill>
                <a:latin typeface="Arial" pitchFamily="34" charset="0"/>
                <a:cs typeface="Arial" pitchFamily="34" charset="0"/>
              </a:rPr>
              <a:t> Continuing Resolution,</a:t>
            </a:r>
          </a:p>
          <a:p>
            <a:r>
              <a:rPr lang="en-US" sz="3200" b="1" dirty="0">
                <a:solidFill>
                  <a:srgbClr val="006666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3200" b="1" dirty="0" smtClean="0">
                <a:solidFill>
                  <a:srgbClr val="006666"/>
                </a:solidFill>
                <a:latin typeface="Arial" pitchFamily="34" charset="0"/>
                <a:cs typeface="Arial" pitchFamily="34" charset="0"/>
              </a:rPr>
              <a:t>expires </a:t>
            </a:r>
            <a:r>
              <a:rPr lang="en-US" sz="3200" b="1" dirty="0" smtClean="0">
                <a:solidFill>
                  <a:srgbClr val="006666"/>
                </a:solidFill>
                <a:latin typeface="Arial" pitchFamily="34" charset="0"/>
                <a:cs typeface="Arial" pitchFamily="34" charset="0"/>
              </a:rPr>
              <a:t>4-14-2011</a:t>
            </a:r>
            <a:endParaRPr lang="en-US" sz="3200" b="1" dirty="0" smtClean="0">
              <a:solidFill>
                <a:srgbClr val="006666"/>
              </a:solidFill>
              <a:latin typeface="Arial" pitchFamily="34" charset="0"/>
              <a:cs typeface="Arial" pitchFamily="34" charset="0"/>
            </a:endParaRPr>
          </a:p>
          <a:p>
            <a:pPr marL="571500" indent="-571500">
              <a:buFont typeface="Arial" pitchFamily="34" charset="0"/>
              <a:buChar char="•"/>
            </a:pPr>
            <a:endParaRPr lang="en-US" sz="3200" b="1" dirty="0">
              <a:solidFill>
                <a:srgbClr val="006666"/>
              </a:solidFill>
              <a:latin typeface="Arial" pitchFamily="34" charset="0"/>
              <a:cs typeface="Arial" pitchFamily="34" charset="0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006666"/>
                </a:solidFill>
                <a:latin typeface="Arial" pitchFamily="34" charset="0"/>
                <a:cs typeface="Arial" pitchFamily="34" charset="0"/>
              </a:rPr>
              <a:t>Pub L. 112-10 - Final </a:t>
            </a:r>
            <a:r>
              <a:rPr lang="en-US" sz="3200" b="1" dirty="0" smtClean="0">
                <a:solidFill>
                  <a:srgbClr val="006666"/>
                </a:solidFill>
                <a:latin typeface="Arial" pitchFamily="34" charset="0"/>
                <a:cs typeface="Arial" pitchFamily="34" charset="0"/>
              </a:rPr>
              <a:t>CR funding </a:t>
            </a:r>
            <a:r>
              <a:rPr lang="en-US" sz="3200" b="1" dirty="0" smtClean="0">
                <a:solidFill>
                  <a:srgbClr val="006666"/>
                </a:solidFill>
                <a:latin typeface="Arial" pitchFamily="34" charset="0"/>
                <a:cs typeface="Arial" pitchFamily="34" charset="0"/>
              </a:rPr>
              <a:t>remainder of FY 2011 signed 4-15-2011</a:t>
            </a:r>
            <a:endParaRPr lang="en-US" sz="3200" b="1" dirty="0" smtClean="0">
              <a:solidFill>
                <a:srgbClr val="006666"/>
              </a:solidFill>
              <a:latin typeface="Arial" pitchFamily="34" charset="0"/>
              <a:cs typeface="Arial" pitchFamily="34" charset="0"/>
            </a:endParaRPr>
          </a:p>
          <a:p>
            <a:pPr marL="571500" indent="-571500">
              <a:buFont typeface="Arial" pitchFamily="34" charset="0"/>
              <a:buChar char="•"/>
            </a:pPr>
            <a:endParaRPr lang="en-US" sz="3200" b="1" dirty="0">
              <a:solidFill>
                <a:srgbClr val="00666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828800" cy="6858000"/>
          </a:xfrm>
          <a:prstGeom prst="rect">
            <a:avLst/>
          </a:prstGeom>
          <a:solidFill>
            <a:srgbClr val="9899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 dirty="0">
              <a:solidFill>
                <a:srgbClr val="800000"/>
              </a:solidFill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24580" name="Picture 10" descr="AIHEC_logo_3in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650" y="79375"/>
            <a:ext cx="1708150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0" y="685800"/>
            <a:ext cx="9144000" cy="4603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4582" name="Rectangle 12"/>
          <p:cNvSpPr>
            <a:spLocks noChangeArrowheads="1"/>
          </p:cNvSpPr>
          <p:nvPr/>
        </p:nvSpPr>
        <p:spPr bwMode="auto">
          <a:xfrm>
            <a:off x="6705600" y="2133600"/>
            <a:ext cx="2286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0090B6"/>
                </a:solidFill>
                <a:latin typeface="Arial Narrow" pitchFamily="34" charset="0"/>
              </a:rPr>
              <a:t>Across-the-Board Rescission of 0.2 percent for ALL Discretionary Accounts.</a:t>
            </a:r>
          </a:p>
          <a:p>
            <a:pPr algn="ctr"/>
            <a:r>
              <a:rPr lang="en-US" b="1" dirty="0" smtClean="0">
                <a:solidFill>
                  <a:srgbClr val="0090B6"/>
                </a:solidFill>
                <a:latin typeface="Arial Narrow" pitchFamily="34" charset="0"/>
              </a:rPr>
              <a:t>All MANDATORY funding maintained.</a:t>
            </a:r>
            <a:endParaRPr lang="en-US" b="1" dirty="0">
              <a:solidFill>
                <a:srgbClr val="0090B6"/>
              </a:solidFill>
              <a:latin typeface="Arial Narrow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828800" y="152400"/>
            <a:ext cx="7315200" cy="609600"/>
          </a:xfrm>
          <a:prstGeom prst="rect">
            <a:avLst/>
          </a:prstGeom>
        </p:spPr>
        <p:txBody>
          <a:bodyPr anchor="ctr"/>
          <a:lstStyle>
            <a:lvl1pPr>
              <a:defRPr sz="44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90B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Key Points of Final CR</a:t>
            </a:r>
            <a:endParaRPr lang="en-US" sz="3200" b="1" spc="300" dirty="0">
              <a:solidFill>
                <a:srgbClr val="0090B6"/>
              </a:solidFill>
              <a:latin typeface="Arial Narrow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="" xmlns:p14="http://schemas.microsoft.com/office/powerpoint/2010/main" val="2801099240"/>
              </p:ext>
            </p:extLst>
          </p:nvPr>
        </p:nvGraphicFramePr>
        <p:xfrm>
          <a:off x="609600" y="838200"/>
          <a:ext cx="7010400" cy="56614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828800" cy="6858000"/>
          </a:xfrm>
          <a:prstGeom prst="rect">
            <a:avLst/>
          </a:prstGeom>
          <a:solidFill>
            <a:srgbClr val="9899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4099" name="Picture 8" descr="icon_gray.EPS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200" y="1447800"/>
            <a:ext cx="1639888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: </a:t>
            </a:r>
          </a:p>
        </p:txBody>
      </p:sp>
      <p:pic>
        <p:nvPicPr>
          <p:cNvPr id="4101" name="Picture 10" descr="AIHEC_logo_3in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0650" y="79375"/>
            <a:ext cx="1708150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4"/>
          <p:cNvSpPr txBox="1">
            <a:spLocks/>
          </p:cNvSpPr>
          <p:nvPr/>
        </p:nvSpPr>
        <p:spPr>
          <a:xfrm>
            <a:off x="152400" y="2438400"/>
            <a:ext cx="1676400" cy="1982788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pPr algn="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The collective spirit and unifying voice of our nation’s Tribal Colleges and Universities.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685800"/>
            <a:ext cx="9144000" cy="4603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8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28800" y="731838"/>
            <a:ext cx="9525" cy="6126162"/>
          </a:xfrm>
          <a:prstGeom prst="rect">
            <a:avLst/>
          </a:prstGeom>
          <a:solidFill>
            <a:srgbClr val="0090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828800" y="152400"/>
            <a:ext cx="7315200" cy="609600"/>
          </a:xfrm>
          <a:prstGeom prst="rect">
            <a:avLst/>
          </a:prstGeom>
        </p:spPr>
        <p:txBody>
          <a:bodyPr anchor="ctr"/>
          <a:lstStyle>
            <a:lvl1pPr>
              <a:defRPr sz="44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en-US" sz="3000" b="1" dirty="0" smtClean="0">
                <a:solidFill>
                  <a:srgbClr val="0090B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pitchFamily="34" charset="0"/>
              </a:rPr>
              <a:t>FY 2012 </a:t>
            </a:r>
            <a:r>
              <a:rPr lang="en-US" sz="3000" b="1" dirty="0" smtClean="0">
                <a:solidFill>
                  <a:srgbClr val="0090B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pitchFamily="34" charset="0"/>
              </a:rPr>
              <a:t>Appropriations: The Rhetoric</a:t>
            </a:r>
            <a:endParaRPr lang="en-US" sz="3000" b="1" spc="300" dirty="0">
              <a:solidFill>
                <a:srgbClr val="0090B6"/>
              </a:solidFill>
              <a:latin typeface="Arial Narrow" pitchFamily="34" charset="0"/>
              <a:ea typeface="+mj-ea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522" y="894520"/>
            <a:ext cx="5416078" cy="581108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549678" y="5537537"/>
            <a:ext cx="12133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House Budget Committee</a:t>
            </a:r>
          </a:p>
          <a:p>
            <a:endParaRPr lang="en-US" sz="1200" dirty="0">
              <a:latin typeface="Arial" pitchFamily="34" charset="0"/>
              <a:cs typeface="Arial" pitchFamily="34" charset="0"/>
            </a:endParaRP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April 5, 2011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736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828800" cy="6858000"/>
          </a:xfrm>
          <a:prstGeom prst="rect">
            <a:avLst/>
          </a:prstGeom>
          <a:solidFill>
            <a:srgbClr val="9899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-50800" y="23019"/>
            <a:ext cx="91440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8677" name="Picture 10" descr="AIHEC_logo_3in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650" y="79375"/>
            <a:ext cx="1708150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828800" y="152400"/>
            <a:ext cx="7315200" cy="609600"/>
          </a:xfrm>
          <a:prstGeom prst="rect">
            <a:avLst/>
          </a:prstGeom>
        </p:spPr>
        <p:txBody>
          <a:bodyPr anchor="ctr"/>
          <a:lstStyle>
            <a:lvl1pPr>
              <a:defRPr sz="44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algn="ctr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3200" b="1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Other Budget Issues</a:t>
            </a:r>
            <a:endParaRPr lang="en-US" sz="3200" b="1" dirty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85800"/>
            <a:ext cx="9144000" cy="4603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8680" name="Picture 8" descr="icon_gray.EPS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200" y="1447800"/>
            <a:ext cx="1639888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ooter Placeholder 4"/>
          <p:cNvSpPr txBox="1">
            <a:spLocks/>
          </p:cNvSpPr>
          <p:nvPr/>
        </p:nvSpPr>
        <p:spPr>
          <a:xfrm>
            <a:off x="152400" y="2438400"/>
            <a:ext cx="1676400" cy="1982788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pPr algn="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"/>
                <a:cs typeface="Arial" pitchFamily="34" charset="0"/>
              </a:rPr>
              <a:t>The collective spirit and unifying voice of our nation’s Tribal Colleges and Universities. </a:t>
            </a:r>
          </a:p>
        </p:txBody>
      </p:sp>
      <p:sp>
        <p:nvSpPr>
          <p:cNvPr id="28682" name="Text Box 6"/>
          <p:cNvSpPr txBox="1">
            <a:spLocks noChangeArrowheads="1"/>
          </p:cNvSpPr>
          <p:nvPr/>
        </p:nvSpPr>
        <p:spPr bwMode="auto">
          <a:xfrm>
            <a:off x="1905000" y="1066800"/>
            <a:ext cx="7086600" cy="3770263"/>
          </a:xfrm>
          <a:prstGeom prst="rect">
            <a:avLst/>
          </a:prstGeom>
          <a:noFill/>
          <a:ln w="76200" cap="sq" cmpd="tri">
            <a:noFill/>
            <a:miter lim="800000"/>
            <a:headEnd type="none" w="sm" len="sm"/>
            <a:tailEnd type="none" w="sm" len="sm"/>
          </a:ln>
        </p:spPr>
        <p:txBody>
          <a:bodyPr lIns="365760" rIns="365760">
            <a:spAutoFit/>
          </a:bodyPr>
          <a:lstStyle/>
          <a:p>
            <a:pPr marL="457200" indent="-457200"/>
            <a:endParaRPr lang="en-US" sz="1400" b="1" dirty="0">
              <a:solidFill>
                <a:schemeClr val="bg1"/>
              </a:solidFill>
              <a:latin typeface="Agency FB" pitchFamily="34" charset="0"/>
              <a:cs typeface="Arial" pitchFamily="34" charset="0"/>
            </a:endParaRPr>
          </a:p>
          <a:p>
            <a:pPr marL="457200" indent="-457200"/>
            <a:endParaRPr lang="en-US" sz="900" b="1" dirty="0">
              <a:solidFill>
                <a:schemeClr val="bg1"/>
              </a:solidFill>
              <a:latin typeface="Tahoma" pitchFamily="34" charset="0"/>
              <a:cs typeface="Arial" pitchFamily="34" charset="0"/>
            </a:endParaRPr>
          </a:p>
          <a:p>
            <a:pPr marL="457200" indent="-457200">
              <a:buFontTx/>
              <a:buBlip>
                <a:blip r:embed="rId4"/>
              </a:buBlip>
            </a:pPr>
            <a:r>
              <a:rPr lang="en-US" sz="3200" b="1" dirty="0" smtClean="0">
                <a:latin typeface="Arial Narrow" pitchFamily="34" charset="0"/>
                <a:cs typeface="Arial" pitchFamily="34" charset="0"/>
              </a:rPr>
              <a:t>FY 2012 Appropriations: Behind Schedule </a:t>
            </a:r>
          </a:p>
          <a:p>
            <a:r>
              <a:rPr lang="en-US" dirty="0">
                <a:latin typeface="Arial Narrow" pitchFamily="34" charset="0"/>
                <a:cs typeface="Arial" pitchFamily="34" charset="0"/>
              </a:rPr>
              <a:t>	</a:t>
            </a:r>
            <a:endParaRPr lang="en-US" sz="2800" dirty="0">
              <a:latin typeface="Arial Narrow" pitchFamily="34" charset="0"/>
              <a:cs typeface="Arial" pitchFamily="34" charset="0"/>
            </a:endParaRPr>
          </a:p>
          <a:p>
            <a:pPr marL="457200" indent="-457200">
              <a:buFontTx/>
              <a:buBlip>
                <a:blip r:embed="rId4"/>
              </a:buBlip>
            </a:pPr>
            <a:r>
              <a:rPr lang="en-US" sz="3200" b="1" dirty="0" smtClean="0">
                <a:latin typeface="Arial Narrow" pitchFamily="34" charset="0"/>
                <a:cs typeface="Arial" pitchFamily="34" charset="0"/>
              </a:rPr>
              <a:t>Debt Ceiling:  </a:t>
            </a:r>
            <a:r>
              <a:rPr lang="en-US" sz="3200" b="1" dirty="0" smtClean="0">
                <a:latin typeface="Arial Narrow" pitchFamily="34" charset="0"/>
                <a:cs typeface="Arial" pitchFamily="34" charset="0"/>
              </a:rPr>
              <a:t>May </a:t>
            </a:r>
            <a:r>
              <a:rPr lang="en-US" sz="3200" b="1" dirty="0" smtClean="0">
                <a:latin typeface="Arial Narrow" pitchFamily="34" charset="0"/>
                <a:cs typeface="Arial" pitchFamily="34" charset="0"/>
              </a:rPr>
              <a:t>2011 </a:t>
            </a:r>
          </a:p>
          <a:p>
            <a:pPr marL="457200" indent="-457200">
              <a:buFontTx/>
              <a:buBlip>
                <a:blip r:embed="rId4"/>
              </a:buBlip>
            </a:pPr>
            <a:endParaRPr lang="en-US" sz="3200" b="1" dirty="0">
              <a:latin typeface="Arial Narrow" pitchFamily="34" charset="0"/>
              <a:cs typeface="Arial" pitchFamily="34" charset="0"/>
            </a:endParaRPr>
          </a:p>
          <a:p>
            <a:pPr marL="457200" indent="-457200">
              <a:buFontTx/>
              <a:buBlip>
                <a:blip r:embed="rId4"/>
              </a:buBlip>
            </a:pPr>
            <a:r>
              <a:rPr lang="en-US" sz="3200" b="1" dirty="0" smtClean="0">
                <a:latin typeface="Arial Narrow" pitchFamily="34" charset="0"/>
                <a:cs typeface="Arial" pitchFamily="34" charset="0"/>
              </a:rPr>
              <a:t>Long-term </a:t>
            </a:r>
            <a:r>
              <a:rPr lang="en-US" sz="3200" b="1" dirty="0" smtClean="0">
                <a:latin typeface="Arial Narrow" pitchFamily="34" charset="0"/>
                <a:cs typeface="Arial" pitchFamily="34" charset="0"/>
              </a:rPr>
              <a:t>Deficit Reduction</a:t>
            </a:r>
          </a:p>
          <a:p>
            <a:pPr marL="457200" indent="-457200">
              <a:buFontTx/>
              <a:buBlip>
                <a:blip r:embed="rId4"/>
              </a:buBlip>
            </a:pPr>
            <a:endParaRPr lang="en-US" sz="3200" b="1" dirty="0">
              <a:solidFill>
                <a:srgbClr val="006666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28800" y="731838"/>
            <a:ext cx="9525" cy="6126162"/>
          </a:xfrm>
          <a:prstGeom prst="rect">
            <a:avLst/>
          </a:prstGeom>
          <a:solidFill>
            <a:srgbClr val="0090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Footer Placeholder 9"/>
          <p:cNvSpPr txBox="1">
            <a:spLocks/>
          </p:cNvSpPr>
          <p:nvPr/>
        </p:nvSpPr>
        <p:spPr>
          <a:xfrm>
            <a:off x="1981200" y="6492875"/>
            <a:ext cx="1066800" cy="2127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AIHEC Proprietary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828800" cy="6858000"/>
          </a:xfrm>
          <a:prstGeom prst="rect">
            <a:avLst/>
          </a:prstGeom>
          <a:solidFill>
            <a:srgbClr val="9899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-50800" y="23019"/>
            <a:ext cx="91440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8677" name="Picture 10" descr="AIHEC_logo_3in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650" y="79375"/>
            <a:ext cx="1708150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828800" y="152400"/>
            <a:ext cx="7315200" cy="609600"/>
          </a:xfrm>
          <a:prstGeom prst="rect">
            <a:avLst/>
          </a:prstGeom>
        </p:spPr>
        <p:txBody>
          <a:bodyPr anchor="ctr"/>
          <a:lstStyle>
            <a:lvl1pPr>
              <a:defRPr sz="44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algn="ctr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3200" b="1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Other Issues To Discuss</a:t>
            </a:r>
            <a:endParaRPr lang="en-US" sz="3200" b="1" dirty="0"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85800"/>
            <a:ext cx="9144000" cy="4603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8680" name="Picture 8" descr="icon_gray.EPS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200" y="1447800"/>
            <a:ext cx="1639888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ooter Placeholder 4"/>
          <p:cNvSpPr txBox="1">
            <a:spLocks/>
          </p:cNvSpPr>
          <p:nvPr/>
        </p:nvSpPr>
        <p:spPr>
          <a:xfrm>
            <a:off x="152400" y="2438400"/>
            <a:ext cx="1676400" cy="1982788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pPr algn="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"/>
                <a:cs typeface="Arial" pitchFamily="34" charset="0"/>
              </a:rPr>
              <a:t>The collective spirit and unifying voice of our nation’s Tribal Colleges and Universities. </a:t>
            </a:r>
          </a:p>
        </p:txBody>
      </p:sp>
      <p:sp>
        <p:nvSpPr>
          <p:cNvPr id="28682" name="Text Box 6"/>
          <p:cNvSpPr txBox="1">
            <a:spLocks noChangeArrowheads="1"/>
          </p:cNvSpPr>
          <p:nvPr/>
        </p:nvSpPr>
        <p:spPr bwMode="auto">
          <a:xfrm>
            <a:off x="1905000" y="1066800"/>
            <a:ext cx="7086600" cy="5032147"/>
          </a:xfrm>
          <a:prstGeom prst="rect">
            <a:avLst/>
          </a:prstGeom>
          <a:noFill/>
          <a:ln w="76200" cap="sq" cmpd="tri">
            <a:noFill/>
            <a:miter lim="800000"/>
            <a:headEnd type="none" w="sm" len="sm"/>
            <a:tailEnd type="none" w="sm" len="sm"/>
          </a:ln>
        </p:spPr>
        <p:txBody>
          <a:bodyPr lIns="365760" rIns="365760">
            <a:spAutoFit/>
          </a:bodyPr>
          <a:lstStyle/>
          <a:p>
            <a:pPr marL="457200" indent="-457200"/>
            <a:endParaRPr lang="en-US" sz="900" b="1" dirty="0">
              <a:solidFill>
                <a:schemeClr val="bg1"/>
              </a:solidFill>
              <a:latin typeface="Tahoma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rgbClr val="006666"/>
                </a:solidFill>
                <a:latin typeface="Arial Narrow" pitchFamily="34" charset="0"/>
                <a:cs typeface="Arial" pitchFamily="34" charset="0"/>
              </a:rPr>
              <a:t>Legislative Update: 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6666"/>
                </a:solidFill>
                <a:latin typeface="Arial Narrow" pitchFamily="34" charset="0"/>
                <a:cs typeface="Arial" pitchFamily="34" charset="0"/>
              </a:rPr>
              <a:t>Reauthorizations &amp; Initiatives</a:t>
            </a:r>
          </a:p>
          <a:p>
            <a:pPr lvl="1"/>
            <a:endParaRPr lang="en-US" sz="3200" b="1" dirty="0" smtClean="0">
              <a:solidFill>
                <a:srgbClr val="006666"/>
              </a:solidFill>
              <a:latin typeface="Arial Narrow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rgbClr val="006666"/>
                </a:solidFill>
                <a:latin typeface="Arial Narrow" pitchFamily="34" charset="0"/>
                <a:cs typeface="Arial" pitchFamily="34" charset="0"/>
              </a:rPr>
              <a:t> ED Regulatory Changes</a:t>
            </a:r>
          </a:p>
          <a:p>
            <a:pPr lvl="1"/>
            <a:endParaRPr lang="en-US" sz="3200" b="1" dirty="0">
              <a:solidFill>
                <a:srgbClr val="006666"/>
              </a:solidFill>
              <a:latin typeface="Arial Narrow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rgbClr val="006666"/>
                </a:solidFill>
                <a:latin typeface="Arial Narrow" pitchFamily="34" charset="0"/>
                <a:cs typeface="Arial" pitchFamily="34" charset="0"/>
              </a:rPr>
              <a:t>Potential Health Promotion </a:t>
            </a:r>
          </a:p>
          <a:p>
            <a:pPr marL="457200" indent="-457200">
              <a:buFont typeface="Wingdings" pitchFamily="2" charset="2"/>
              <a:buChar char="Ø"/>
            </a:pPr>
            <a:endParaRPr lang="en-US" sz="3200" b="1" dirty="0">
              <a:solidFill>
                <a:srgbClr val="006666"/>
              </a:solidFill>
              <a:latin typeface="Arial Narrow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rgbClr val="006666"/>
                </a:solidFill>
                <a:latin typeface="Arial Narrow" pitchFamily="34" charset="0"/>
                <a:cs typeface="Arial" pitchFamily="34" charset="0"/>
              </a:rPr>
              <a:t> Vision Statement for Indian Ed</a:t>
            </a:r>
          </a:p>
          <a:p>
            <a:pPr marL="457200" indent="-457200">
              <a:buFont typeface="Wingdings" pitchFamily="2" charset="2"/>
              <a:buChar char="Ø"/>
            </a:pPr>
            <a:endParaRPr lang="en-US" sz="3200" b="1" dirty="0">
              <a:solidFill>
                <a:srgbClr val="006666"/>
              </a:solidFill>
              <a:latin typeface="Arial Narrow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rgbClr val="006666"/>
                </a:solidFill>
                <a:latin typeface="Arial Narrow" pitchFamily="34" charset="0"/>
                <a:cs typeface="Arial" pitchFamily="34" charset="0"/>
              </a:rPr>
              <a:t>TCU </a:t>
            </a:r>
            <a:r>
              <a:rPr lang="en-US" sz="3200" b="1" dirty="0">
                <a:solidFill>
                  <a:srgbClr val="006666"/>
                </a:solidFill>
                <a:latin typeface="Arial Narrow" pitchFamily="34" charset="0"/>
                <a:cs typeface="Arial" pitchFamily="34" charset="0"/>
              </a:rPr>
              <a:t>Executive Order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828800" y="731838"/>
            <a:ext cx="9525" cy="6126162"/>
          </a:xfrm>
          <a:prstGeom prst="rect">
            <a:avLst/>
          </a:prstGeom>
          <a:solidFill>
            <a:srgbClr val="0090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Footer Placeholder 9"/>
          <p:cNvSpPr txBox="1">
            <a:spLocks/>
          </p:cNvSpPr>
          <p:nvPr/>
        </p:nvSpPr>
        <p:spPr>
          <a:xfrm>
            <a:off x="1981200" y="6492875"/>
            <a:ext cx="1066800" cy="2127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AIHEC Proprietary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689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/>
            <a:r>
              <a:rPr lang="en-US" sz="3200" b="1" dirty="0" smtClean="0">
                <a:solidFill>
                  <a:srgbClr val="006666"/>
                </a:solidFill>
                <a:latin typeface="Arial Narrow" pitchFamily="34" charset="0"/>
                <a:cs typeface="Arial" pitchFamily="34" charset="0"/>
              </a:rPr>
              <a:t/>
            </a:r>
            <a:br>
              <a:rPr lang="en-US" sz="3200" b="1" dirty="0" smtClean="0">
                <a:solidFill>
                  <a:srgbClr val="006666"/>
                </a:solidFill>
                <a:latin typeface="Arial Narrow" pitchFamily="34" charset="0"/>
                <a:cs typeface="Arial" pitchFamily="34" charset="0"/>
              </a:rPr>
            </a:br>
            <a:r>
              <a:rPr lang="en-US" sz="3200" b="1" dirty="0" smtClean="0">
                <a:solidFill>
                  <a:srgbClr val="006666"/>
                </a:solidFill>
                <a:latin typeface="Arial Narrow" pitchFamily="34" charset="0"/>
                <a:cs typeface="Arial" pitchFamily="34" charset="0"/>
              </a:rPr>
              <a:t>Legislative </a:t>
            </a:r>
            <a:r>
              <a:rPr lang="en-US" sz="3200" b="1" dirty="0" smtClean="0">
                <a:solidFill>
                  <a:srgbClr val="006666"/>
                </a:solidFill>
                <a:latin typeface="Arial Narrow" pitchFamily="34" charset="0"/>
                <a:cs typeface="Arial" pitchFamily="34" charset="0"/>
              </a:rPr>
              <a:t>Update: </a:t>
            </a:r>
            <a:br>
              <a:rPr lang="en-US" sz="3200" b="1" dirty="0" smtClean="0">
                <a:solidFill>
                  <a:srgbClr val="006666"/>
                </a:solidFill>
                <a:latin typeface="Arial Narrow" pitchFamily="34" charset="0"/>
                <a:cs typeface="Arial" pitchFamily="34" charset="0"/>
              </a:rPr>
            </a:br>
            <a:r>
              <a:rPr lang="en-US" sz="3200" b="1" dirty="0" smtClean="0">
                <a:solidFill>
                  <a:srgbClr val="006666"/>
                </a:solidFill>
                <a:latin typeface="Arial Narrow" pitchFamily="34" charset="0"/>
                <a:cs typeface="Arial" pitchFamily="34" charset="0"/>
              </a:rPr>
              <a:t>Reauthorizations &amp; Initiatives</a:t>
            </a:r>
            <a:br>
              <a:rPr lang="en-US" sz="3200" b="1" dirty="0" smtClean="0">
                <a:solidFill>
                  <a:srgbClr val="006666"/>
                </a:solidFill>
                <a:latin typeface="Arial Narrow" pitchFamily="34" charset="0"/>
                <a:cs typeface="Arial" pitchFamily="34" charset="0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006666"/>
                </a:solidFill>
                <a:latin typeface="Arial" pitchFamily="34" charset="0"/>
                <a:cs typeface="Arial" pitchFamily="34" charset="0"/>
              </a:rPr>
              <a:t>ESEA:  Teacher Training for AI Teacher Corp</a:t>
            </a:r>
          </a:p>
          <a:p>
            <a:pPr lvl="3"/>
            <a:r>
              <a:rPr lang="en-US" sz="2400" dirty="0" smtClean="0">
                <a:solidFill>
                  <a:srgbClr val="006666"/>
                </a:solidFill>
                <a:latin typeface="Arial" pitchFamily="34" charset="0"/>
                <a:cs typeface="Arial" pitchFamily="34" charset="0"/>
              </a:rPr>
              <a:t>Making TCUs the primary recipient</a:t>
            </a:r>
          </a:p>
          <a:p>
            <a:r>
              <a:rPr lang="en-US" sz="2400" dirty="0" smtClean="0">
                <a:solidFill>
                  <a:srgbClr val="993300"/>
                </a:solidFill>
                <a:latin typeface="Arial" pitchFamily="34" charset="0"/>
                <a:cs typeface="Arial" pitchFamily="34" charset="0"/>
              </a:rPr>
              <a:t>WIA: </a:t>
            </a:r>
            <a:r>
              <a:rPr lang="en-US" sz="2400" dirty="0" smtClean="0">
                <a:solidFill>
                  <a:srgbClr val="993300"/>
                </a:solidFill>
                <a:latin typeface="Arial" pitchFamily="34" charset="0"/>
                <a:cs typeface="Arial" pitchFamily="34" charset="0"/>
              </a:rPr>
              <a:t>Adult Basic </a:t>
            </a:r>
            <a:r>
              <a:rPr lang="en-US" sz="2400" dirty="0" smtClean="0">
                <a:solidFill>
                  <a:srgbClr val="993300"/>
                </a:solidFill>
                <a:latin typeface="Arial" pitchFamily="34" charset="0"/>
                <a:cs typeface="Arial" pitchFamily="34" charset="0"/>
              </a:rPr>
              <a:t>Education</a:t>
            </a:r>
          </a:p>
          <a:p>
            <a:pPr lvl="3"/>
            <a:r>
              <a:rPr lang="en-US" sz="2400" dirty="0" smtClean="0">
                <a:solidFill>
                  <a:srgbClr val="993300"/>
                </a:solidFill>
                <a:latin typeface="Arial" pitchFamily="34" charset="0"/>
                <a:cs typeface="Arial" pitchFamily="34" charset="0"/>
              </a:rPr>
              <a:t>Annual set-aside for TCUs from funds appropriated for State administered grants</a:t>
            </a:r>
          </a:p>
          <a:p>
            <a:r>
              <a:rPr lang="en-US" sz="2400" dirty="0" smtClean="0">
                <a:solidFill>
                  <a:srgbClr val="006666"/>
                </a:solidFill>
                <a:latin typeface="Arial" pitchFamily="34" charset="0"/>
                <a:cs typeface="Arial" pitchFamily="34" charset="0"/>
              </a:rPr>
              <a:t>Farm Bill:  Initial phase of 2012 Reauthorization</a:t>
            </a:r>
          </a:p>
          <a:p>
            <a:r>
              <a:rPr lang="en-US" sz="2400" dirty="0" smtClean="0">
                <a:solidFill>
                  <a:srgbClr val="993300"/>
                </a:solidFill>
                <a:latin typeface="Arial" pitchFamily="34" charset="0"/>
                <a:cs typeface="Arial" pitchFamily="34" charset="0"/>
              </a:rPr>
              <a:t>THE PATH:  Introduction in House and Senate   </a:t>
            </a:r>
          </a:p>
          <a:p>
            <a:pPr lvl="3"/>
            <a:r>
              <a:rPr lang="en-US" sz="2400" dirty="0" smtClean="0">
                <a:solidFill>
                  <a:srgbClr val="993300"/>
                </a:solidFill>
                <a:latin typeface="Arial" pitchFamily="34" charset="0"/>
                <a:cs typeface="Arial" pitchFamily="34" charset="0"/>
              </a:rPr>
              <a:t>Possible Addition of AI Social Worker training component </a:t>
            </a:r>
          </a:p>
          <a:p>
            <a:pPr lvl="3"/>
            <a:r>
              <a:rPr lang="en-US" sz="2400" dirty="0" smtClean="0">
                <a:solidFill>
                  <a:srgbClr val="993300"/>
                </a:solidFill>
                <a:latin typeface="Arial" pitchFamily="34" charset="0"/>
                <a:cs typeface="Arial" pitchFamily="34" charset="0"/>
              </a:rPr>
              <a:t>Need to find offsets for </a:t>
            </a:r>
            <a:r>
              <a:rPr lang="en-US" sz="2400" dirty="0" smtClean="0">
                <a:solidFill>
                  <a:srgbClr val="993300"/>
                </a:solidFill>
                <a:latin typeface="Arial" pitchFamily="34" charset="0"/>
                <a:cs typeface="Arial" pitchFamily="34" charset="0"/>
              </a:rPr>
              <a:t>overall cost of the bill</a:t>
            </a:r>
          </a:p>
          <a:p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6666"/>
                </a:solidFill>
                <a:latin typeface="Arial Narrow" pitchFamily="34" charset="0"/>
                <a:cs typeface="Arial" pitchFamily="34" charset="0"/>
              </a:rPr>
              <a:t>ED Regulatory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2008 HEA reauthorization included a raft of new regulations.  Some of the more contentious are that are scheduled to be implemented July 1, 2011, include:</a:t>
            </a:r>
          </a:p>
          <a:p>
            <a:pPr lvl="2"/>
            <a:r>
              <a:rPr lang="en-US" dirty="0" smtClean="0"/>
              <a:t>Universal definition of credit hours</a:t>
            </a:r>
          </a:p>
          <a:p>
            <a:pPr lvl="2"/>
            <a:r>
              <a:rPr lang="en-US" dirty="0" smtClean="0"/>
              <a:t>Out of state distance education programs</a:t>
            </a:r>
          </a:p>
          <a:p>
            <a:pPr lvl="2"/>
            <a:r>
              <a:rPr lang="en-US" dirty="0" smtClean="0"/>
              <a:t>Peer-to peer file sharing  (copy rights infringement)</a:t>
            </a:r>
          </a:p>
          <a:p>
            <a:pPr lvl="2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06666"/>
                </a:solidFill>
                <a:latin typeface="Arial Narrow" pitchFamily="34" charset="0"/>
                <a:cs typeface="Arial" pitchFamily="34" charset="0"/>
              </a:rPr>
              <a:t/>
            </a:r>
            <a:br>
              <a:rPr lang="en-US" sz="3600" b="1" dirty="0" smtClean="0">
                <a:solidFill>
                  <a:srgbClr val="006666"/>
                </a:solidFill>
                <a:latin typeface="Arial Narrow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rgbClr val="006666"/>
                </a:solidFill>
                <a:latin typeface="Arial Narrow" pitchFamily="34" charset="0"/>
                <a:cs typeface="Arial" pitchFamily="34" charset="0"/>
              </a:rPr>
              <a:t>Potential </a:t>
            </a:r>
            <a:r>
              <a:rPr lang="en-US" sz="3600" b="1" dirty="0" smtClean="0">
                <a:solidFill>
                  <a:srgbClr val="006666"/>
                </a:solidFill>
                <a:latin typeface="Arial Narrow" pitchFamily="34" charset="0"/>
                <a:cs typeface="Arial" pitchFamily="34" charset="0"/>
              </a:rPr>
              <a:t>Health Promotion </a:t>
            </a:r>
            <a:r>
              <a:rPr lang="en-US" sz="3600" b="1" dirty="0" smtClean="0">
                <a:solidFill>
                  <a:srgbClr val="006666"/>
                </a:solidFill>
                <a:latin typeface="Arial Narrow" pitchFamily="34" charset="0"/>
                <a:cs typeface="Arial" pitchFamily="34" charset="0"/>
              </a:rPr>
              <a:t>&amp;</a:t>
            </a:r>
            <a:br>
              <a:rPr lang="en-US" sz="3600" b="1" dirty="0" smtClean="0">
                <a:solidFill>
                  <a:srgbClr val="006666"/>
                </a:solidFill>
                <a:latin typeface="Arial Narrow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rgbClr val="006666"/>
                </a:solidFill>
                <a:latin typeface="Arial Narrow" pitchFamily="34" charset="0"/>
                <a:cs typeface="Arial" pitchFamily="34" charset="0"/>
              </a:rPr>
              <a:t> Vision Statement for Indian Ed </a:t>
            </a:r>
            <a:br>
              <a:rPr lang="en-US" sz="3600" b="1" dirty="0" smtClean="0">
                <a:solidFill>
                  <a:srgbClr val="006666"/>
                </a:solidFill>
                <a:latin typeface="Arial Narrow" pitchFamily="34" charset="0"/>
                <a:cs typeface="Arial" pitchFamily="34" charset="0"/>
              </a:rPr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993300"/>
                </a:solidFill>
              </a:rPr>
              <a:t>Potential Cooperative Agreement with CDC</a:t>
            </a:r>
            <a:r>
              <a:rPr lang="en-US" dirty="0" smtClean="0"/>
              <a:t>:  AIHEC  </a:t>
            </a:r>
            <a:r>
              <a:rPr lang="en-US" smtClean="0"/>
              <a:t>has been asked </a:t>
            </a:r>
            <a:r>
              <a:rPr lang="en-US" dirty="0" smtClean="0"/>
              <a:t>to apply for a cooperative agreement with the CDC.  Seeks Boards’ approval to pursue. </a:t>
            </a:r>
          </a:p>
          <a:p>
            <a:pPr>
              <a:buNone/>
            </a:pPr>
            <a:r>
              <a:rPr lang="en-US" dirty="0" smtClean="0">
                <a:solidFill>
                  <a:srgbClr val="993300"/>
                </a:solidFill>
              </a:rPr>
              <a:t> Vision Statement for Indian Education: </a:t>
            </a:r>
            <a:r>
              <a:rPr lang="en-US" dirty="0" smtClean="0"/>
              <a:t>Working with NIEA and NCAI to craft a vision statement for the future of Indian Education – for promotion during the 2012 Presidential Election cycle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06709F2D656A4F9C73558B7AE1254B" ma:contentTypeVersion="5" ma:contentTypeDescription="Create a new document." ma:contentTypeScope="" ma:versionID="fa550154fb103639a47d50bfc40f76e8">
  <xsd:schema xmlns:xsd="http://www.w3.org/2001/XMLSchema" xmlns:xs="http://www.w3.org/2001/XMLSchema" xmlns:p="http://schemas.microsoft.com/office/2006/metadata/properties" xmlns:ns1="http://schemas.microsoft.com/sharepoint/v3" xmlns:ns2="25511ad5-2ebc-43e2-8c8c-359b1c6e6498" xmlns:ns3="f3f98e1a-03e1-444f-a0a1-a16a2d2cfef8" xmlns:ns4="d30df12c-fc41-4efa-87d3-dfff49dcf3c4" targetNamespace="http://schemas.microsoft.com/office/2006/metadata/properties" ma:root="true" ma:fieldsID="e4ef05f9540eaa8007d056a3603a1554" ns1:_="" ns2:_="" ns3:_="" ns4:_="">
    <xsd:import namespace="http://schemas.microsoft.com/sharepoint/v3"/>
    <xsd:import namespace="25511ad5-2ebc-43e2-8c8c-359b1c6e6498"/>
    <xsd:import namespace="f3f98e1a-03e1-444f-a0a1-a16a2d2cfef8"/>
    <xsd:import namespace="d30df12c-fc41-4efa-87d3-dfff49dcf3c4"/>
    <xsd:element name="properties">
      <xsd:complexType>
        <xsd:sequence>
          <xsd:element name="documentManagement">
            <xsd:complexType>
              <xsd:all>
                <xsd:element ref="ns2:Document_x0020_Description" minOccurs="0"/>
                <xsd:element ref="ns2:Date_x0020_Posted" minOccurs="0"/>
                <xsd:element ref="ns3:SharedWithUsers" minOccurs="0"/>
                <xsd:element ref="ns1:URL" minOccurs="0"/>
                <xsd:element ref="ns4:Web_x0020_Page_x0020_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URL" ma:index="11" nillable="true" ma:displayName="URL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511ad5-2ebc-43e2-8c8c-359b1c6e6498" elementFormDefault="qualified">
    <xsd:import namespace="http://schemas.microsoft.com/office/2006/documentManagement/types"/>
    <xsd:import namespace="http://schemas.microsoft.com/office/infopath/2007/PartnerControls"/>
    <xsd:element name="Document_x0020_Description" ma:index="8" nillable="true" ma:displayName="Document Description" ma:internalName="Document_x0020_Description">
      <xsd:simpleType>
        <xsd:restriction base="dms:Note"/>
      </xsd:simpleType>
    </xsd:element>
    <xsd:element name="Date_x0020_Posted" ma:index="9" nillable="true" ma:displayName="Date Posted" ma:default="[today]" ma:format="DateOnly" ma:internalName="Date_x0020_Pos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f98e1a-03e1-444f-a0a1-a16a2d2cfef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0df12c-fc41-4efa-87d3-dfff49dcf3c4" elementFormDefault="qualified">
    <xsd:import namespace="http://schemas.microsoft.com/office/2006/documentManagement/types"/>
    <xsd:import namespace="http://schemas.microsoft.com/office/infopath/2007/PartnerControls"/>
    <xsd:element name="Web_x0020_Page_x0020_Name" ma:index="12" nillable="true" ma:displayName="Web Page Name" ma:internalName="Web_x0020_Page_x0020_Nam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Web_x0020_Page_x0020_Name xmlns="d30df12c-fc41-4efa-87d3-dfff49dcf3c4" xsi:nil="true"/>
    <Date_x0020_Posted xmlns="25511ad5-2ebc-43e2-8c8c-359b1c6e6498">2023-08-15T21:12:06+00:00</Date_x0020_Posted>
    <URL xmlns="http://schemas.microsoft.com/sharepoint/v3">
      <Url xsi:nil="true"/>
      <Description xsi:nil="true"/>
    </URL>
    <Document_x0020_Description xmlns="25511ad5-2ebc-43e2-8c8c-359b1c6e6498" xsi:nil="true"/>
  </documentManagement>
</p:properties>
</file>

<file path=customXml/itemProps1.xml><?xml version="1.0" encoding="utf-8"?>
<ds:datastoreItem xmlns:ds="http://schemas.openxmlformats.org/officeDocument/2006/customXml" ds:itemID="{237F5135-036E-432B-9207-724A504C78EE}"/>
</file>

<file path=customXml/itemProps2.xml><?xml version="1.0" encoding="utf-8"?>
<ds:datastoreItem xmlns:ds="http://schemas.openxmlformats.org/officeDocument/2006/customXml" ds:itemID="{921B1BC2-23E6-4DED-9479-A2E18C9D1D69}"/>
</file>

<file path=customXml/itemProps3.xml><?xml version="1.0" encoding="utf-8"?>
<ds:datastoreItem xmlns:ds="http://schemas.openxmlformats.org/officeDocument/2006/customXml" ds:itemID="{0651036B-D111-41BB-84F0-77445103430E}"/>
</file>

<file path=docProps/app.xml><?xml version="1.0" encoding="utf-8"?>
<Properties xmlns="http://schemas.openxmlformats.org/officeDocument/2006/extended-properties" xmlns:vt="http://schemas.openxmlformats.org/officeDocument/2006/docPropsVTypes">
  <TotalTime>2748</TotalTime>
  <Words>522</Words>
  <Application>Microsoft Office PowerPoint</Application>
  <PresentationFormat>On-screen Show (4:3)</PresentationFormat>
  <Paragraphs>101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 Legislative Update:  Reauthorizations &amp; Initiatives </vt:lpstr>
      <vt:lpstr>ED Regulatory Changes</vt:lpstr>
      <vt:lpstr> Potential Health Promotion &amp;  Vision Statement for Indian Ed  </vt:lpstr>
      <vt:lpstr>TCU Executive Order </vt:lpstr>
      <vt:lpstr>Slide 11</vt:lpstr>
    </vt:vector>
  </TitlesOfParts>
  <Company>AIHEC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AMERICAN INDIAN HIGHER EDUCATION CONSORTIUM</dc:title>
  <dc:creator>Kheatley</dc:creator>
  <cp:lastModifiedBy>mgoetz</cp:lastModifiedBy>
  <cp:revision>350</cp:revision>
  <dcterms:created xsi:type="dcterms:W3CDTF">2007-09-25T16:08:38Z</dcterms:created>
  <dcterms:modified xsi:type="dcterms:W3CDTF">2011-04-19T20:57:24Z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0x010100FA06709F2D656A4F9C73558B7AE1254B</vt:lpwstr>
  </property>
</Properties>
</file>